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Overlock"/>
      <p:regular r:id="rId23"/>
      <p:bold r:id="rId24"/>
      <p:italic r:id="rId25"/>
      <p:boldItalic r:id="rId26"/>
    </p:embeddedFont>
    <p:embeddedFont>
      <p:font typeface="Anton"/>
      <p:regular r:id="rId27"/>
    </p:embeddedFont>
    <p:embeddedFont>
      <p:font typeface="Arial Narrow"/>
      <p:regular r:id="rId28"/>
      <p:bold r:id="rId29"/>
      <p:italic r:id="rId30"/>
      <p:boldItalic r:id="rId31"/>
    </p:embeddedFont>
    <p:embeddedFont>
      <p:font typeface="Song Myung"/>
      <p:regular r:id="rId32"/>
    </p:embeddedFont>
    <p:embeddedFont>
      <p:font typeface="Quattrocento Sans"/>
      <p:regular r:id="rId33"/>
      <p:bold r:id="rId34"/>
      <p:italic r:id="rId35"/>
      <p:boldItalic r:id="rId36"/>
    </p:embeddedFont>
    <p:embeddedFont>
      <p:font typeface="Lustria"/>
      <p:regular r:id="rId37"/>
    </p:embeddedFont>
    <p:embeddedFont>
      <p:font typeface="Merriweather"/>
      <p:regular r:id="rId38"/>
      <p:bold r:id="rId39"/>
      <p:italic r:id="rId40"/>
      <p:boldItalic r:id="rId41"/>
    </p:embeddedFont>
    <p:embeddedFont>
      <p:font typeface="Open Sans"/>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erriweather-italic.fntdata"/><Relationship Id="rId20" Type="http://schemas.openxmlformats.org/officeDocument/2006/relationships/slide" Target="slides/slide16.xml"/><Relationship Id="rId42" Type="http://schemas.openxmlformats.org/officeDocument/2006/relationships/font" Target="fonts/OpenSans-bold.fntdata"/><Relationship Id="rId41" Type="http://schemas.openxmlformats.org/officeDocument/2006/relationships/font" Target="fonts/Merriweather-boldItalic.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OpenSans-boldItalic.fntdata"/><Relationship Id="rId24" Type="http://schemas.openxmlformats.org/officeDocument/2006/relationships/font" Target="fonts/Overlock-bold.fntdata"/><Relationship Id="rId23" Type="http://schemas.openxmlformats.org/officeDocument/2006/relationships/font" Target="fonts/Overlock-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verlock-boldItalic.fntdata"/><Relationship Id="rId25" Type="http://schemas.openxmlformats.org/officeDocument/2006/relationships/font" Target="fonts/Overlock-italic.fntdata"/><Relationship Id="rId28" Type="http://schemas.openxmlformats.org/officeDocument/2006/relationships/font" Target="fonts/ArialNarrow-regular.fntdata"/><Relationship Id="rId27" Type="http://schemas.openxmlformats.org/officeDocument/2006/relationships/font" Target="fonts/Anton-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rialNarrow-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ialNarrow-boldItalic.fntdata"/><Relationship Id="rId30" Type="http://schemas.openxmlformats.org/officeDocument/2006/relationships/font" Target="fonts/ArialNarrow-italic.fntdata"/><Relationship Id="rId11" Type="http://schemas.openxmlformats.org/officeDocument/2006/relationships/slide" Target="slides/slide7.xml"/><Relationship Id="rId33" Type="http://schemas.openxmlformats.org/officeDocument/2006/relationships/font" Target="fonts/QuattrocentoSans-regular.fntdata"/><Relationship Id="rId10" Type="http://schemas.openxmlformats.org/officeDocument/2006/relationships/slide" Target="slides/slide6.xml"/><Relationship Id="rId32" Type="http://schemas.openxmlformats.org/officeDocument/2006/relationships/font" Target="fonts/SongMyung-regular.fntdata"/><Relationship Id="rId13" Type="http://schemas.openxmlformats.org/officeDocument/2006/relationships/slide" Target="slides/slide9.xml"/><Relationship Id="rId35" Type="http://schemas.openxmlformats.org/officeDocument/2006/relationships/font" Target="fonts/QuattrocentoSans-italic.fntdata"/><Relationship Id="rId12" Type="http://schemas.openxmlformats.org/officeDocument/2006/relationships/slide" Target="slides/slide8.xml"/><Relationship Id="rId34" Type="http://schemas.openxmlformats.org/officeDocument/2006/relationships/font" Target="fonts/QuattrocentoSans-bold.fntdata"/><Relationship Id="rId15" Type="http://schemas.openxmlformats.org/officeDocument/2006/relationships/slide" Target="slides/slide11.xml"/><Relationship Id="rId37" Type="http://schemas.openxmlformats.org/officeDocument/2006/relationships/font" Target="fonts/Lustria-regular.fntdata"/><Relationship Id="rId14" Type="http://schemas.openxmlformats.org/officeDocument/2006/relationships/slide" Target="slides/slide10.xml"/><Relationship Id="rId36" Type="http://schemas.openxmlformats.org/officeDocument/2006/relationships/font" Target="fonts/QuattrocentoSans-boldItalic.fntdata"/><Relationship Id="rId17" Type="http://schemas.openxmlformats.org/officeDocument/2006/relationships/slide" Target="slides/slide13.xml"/><Relationship Id="rId39" Type="http://schemas.openxmlformats.org/officeDocument/2006/relationships/font" Target="fonts/Merriweather-bold.fntdata"/><Relationship Id="rId16" Type="http://schemas.openxmlformats.org/officeDocument/2006/relationships/slide" Target="slides/slide12.xml"/><Relationship Id="rId38" Type="http://schemas.openxmlformats.org/officeDocument/2006/relationships/font" Target="fonts/Merriweather-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4" name="Google Shape;14;p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pic>
        <p:nvPicPr>
          <p:cNvPr descr="Slate-V2-HD-panoPhotoInset.png" id="72" name="Google Shape;72;p11"/>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3" name="Google Shape;73;p11"/>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sp>
      <p:sp>
        <p:nvSpPr>
          <p:cNvPr id="75" name="Google Shape;75;p11"/>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76" name="Google Shape;76;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12"/>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2" name="Google Shape;82;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13"/>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8" name="Google Shape;88;p13"/>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9" name="Google Shape;89;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3"/>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lang="en-US" sz="8000" cap="none">
                <a:solidFill>
                  <a:schemeClr val="lt1"/>
                </a:solidFill>
                <a:latin typeface="Lustria"/>
                <a:ea typeface="Lustria"/>
                <a:cs typeface="Lustria"/>
                <a:sym typeface="Lustria"/>
              </a:rPr>
              <a:t>“</a:t>
            </a:r>
            <a:endParaRPr/>
          </a:p>
        </p:txBody>
      </p:sp>
      <p:sp>
        <p:nvSpPr>
          <p:cNvPr id="93" name="Google Shape;93;p13"/>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lang="en-US" sz="8000"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14"/>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4"/>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7" name="Google Shape;97;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1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5"/>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3" name="Google Shape;103;p15"/>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4" name="Google Shape;104;p15"/>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5" name="Google Shape;105;p15"/>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6" name="Google Shape;106;p15"/>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15"/>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pic>
        <p:nvPicPr>
          <p:cNvPr descr="Slate-V2-HD-3colPhotoInset.png" id="112" name="Google Shape;112;p16"/>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3" name="Google Shape;113;p16"/>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4" name="Google Shape;114;p16"/>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5" name="Google Shape;115;p16"/>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6"/>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7" name="Google Shape;117;p16"/>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sp>
      <p:sp>
        <p:nvSpPr>
          <p:cNvPr id="118" name="Google Shape;118;p16"/>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9" name="Google Shape;119;p16"/>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0" name="Google Shape;120;p16"/>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sp>
      <p:sp>
        <p:nvSpPr>
          <p:cNvPr id="121" name="Google Shape;121;p16"/>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2" name="Google Shape;122;p16"/>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3" name="Google Shape;123;p16"/>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sp>
      <p:sp>
        <p:nvSpPr>
          <p:cNvPr id="124" name="Google Shape;124;p16"/>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5" name="Google Shape;125;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 name="Shape 128"/>
        <p:cNvGrpSpPr/>
        <p:nvPr/>
      </p:nvGrpSpPr>
      <p:grpSpPr>
        <a:xfrm>
          <a:off x="0" y="0"/>
          <a:ext cx="0" cy="0"/>
          <a:chOff x="0" y="0"/>
          <a:chExt cx="0" cy="0"/>
        </a:xfrm>
      </p:grpSpPr>
      <p:sp>
        <p:nvSpPr>
          <p:cNvPr id="129" name="Google Shape;129;p1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1" name="Google Shape;131;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4" name="Shape 134"/>
        <p:cNvGrpSpPr/>
        <p:nvPr/>
      </p:nvGrpSpPr>
      <p:grpSpPr>
        <a:xfrm>
          <a:off x="0" y="0"/>
          <a:ext cx="0" cy="0"/>
          <a:chOff x="0" y="0"/>
          <a:chExt cx="0" cy="0"/>
        </a:xfrm>
      </p:grpSpPr>
      <p:sp>
        <p:nvSpPr>
          <p:cNvPr id="135" name="Google Shape;135;p18"/>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7" name="Google Shape;137;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9" name="Google Shape;29;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35" name="Google Shape;35;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7"/>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1" name="Google Shape;41;p7"/>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2" name="Google Shape;42;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pic>
        <p:nvPicPr>
          <p:cNvPr descr="Slate-V2-HD-compPhotoInset.png" id="46" name="Google Shape;46;p8"/>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47" name="Google Shape;47;p8"/>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48" name="Google Shape;48;p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50" name="Google Shape;50;p8"/>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1" name="Google Shape;51;p8"/>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52" name="Google Shape;52;p8"/>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3" name="Google Shape;53;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9" name="Google Shape;59;p9"/>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0" name="Google Shape;60;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pic>
        <p:nvPicPr>
          <p:cNvPr descr="Slate-V2-HD-vertPhotoInset.png" id="64" name="Google Shape;64;p10"/>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5" name="Google Shape;65;p10"/>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sp>
      <p:sp>
        <p:nvSpPr>
          <p:cNvPr id="67" name="Google Shape;67;p10"/>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8" name="Google Shape;68;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8" name="Google Shape;8;p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9" name="Google Shape;9;p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0" name="Google Shape;10;p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48.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45.png"/><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29.png"/><Relationship Id="rId7"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hyperlink" Target="https://github.com/pranavcode29/Data-Science-Capstone-Project" TargetMode="External"/><Relationship Id="rId5" Type="http://schemas.openxmlformats.org/officeDocument/2006/relationships/hyperlink" Target="https://data-science-capstone-project-r9gpc7869dq.streamlit.ap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49.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9"/>
          <p:cNvPicPr preferRelativeResize="0"/>
          <p:nvPr/>
        </p:nvPicPr>
        <p:blipFill rotWithShape="1">
          <a:blip r:embed="rId3">
            <a:alphaModFix/>
          </a:blip>
          <a:srcRect b="0" l="0" r="0" t="0"/>
          <a:stretch/>
        </p:blipFill>
        <p:spPr>
          <a:xfrm>
            <a:off x="641811" y="691938"/>
            <a:ext cx="3834716" cy="914479"/>
          </a:xfrm>
          <a:prstGeom prst="rect">
            <a:avLst/>
          </a:prstGeom>
          <a:noFill/>
          <a:ln>
            <a:noFill/>
          </a:ln>
        </p:spPr>
      </p:pic>
      <p:sp>
        <p:nvSpPr>
          <p:cNvPr id="145" name="Google Shape;145;p19"/>
          <p:cNvSpPr txBox="1"/>
          <p:nvPr>
            <p:ph type="ctrTitle"/>
          </p:nvPr>
        </p:nvSpPr>
        <p:spPr>
          <a:xfrm>
            <a:off x="293299" y="1886386"/>
            <a:ext cx="6366294" cy="2828339"/>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spcBef>
                <a:spcPts val="0"/>
              </a:spcBef>
              <a:spcAft>
                <a:spcPts val="0"/>
              </a:spcAft>
              <a:buClr>
                <a:srgbClr val="B69835"/>
              </a:buClr>
              <a:buSzPts val="4400"/>
              <a:buFont typeface="Federo"/>
              <a:buNone/>
            </a:pPr>
            <a:r>
              <a:rPr b="1" lang="en-US" sz="4400">
                <a:solidFill>
                  <a:srgbClr val="B69835"/>
                </a:solidFill>
                <a:latin typeface="Federo"/>
                <a:ea typeface="Federo"/>
                <a:cs typeface="Federo"/>
                <a:sym typeface="Federo"/>
              </a:rPr>
              <a:t>Data Science with Python Career Program - Capstone Project</a:t>
            </a:r>
            <a:br>
              <a:rPr b="1" lang="en-US" sz="4400">
                <a:solidFill>
                  <a:srgbClr val="FFFF00"/>
                </a:solidFill>
                <a:latin typeface="Federo"/>
                <a:ea typeface="Federo"/>
                <a:cs typeface="Federo"/>
                <a:sym typeface="Federo"/>
              </a:rPr>
            </a:br>
            <a:endParaRPr b="1" sz="4400">
              <a:solidFill>
                <a:srgbClr val="FFFF00"/>
              </a:solidFill>
              <a:latin typeface="Federo"/>
              <a:ea typeface="Federo"/>
              <a:cs typeface="Federo"/>
              <a:sym typeface="Federo"/>
            </a:endParaRPr>
          </a:p>
        </p:txBody>
      </p:sp>
      <p:sp>
        <p:nvSpPr>
          <p:cNvPr id="146" name="Google Shape;146;p19"/>
          <p:cNvSpPr/>
          <p:nvPr/>
        </p:nvSpPr>
        <p:spPr>
          <a:xfrm>
            <a:off x="508959" y="5156771"/>
            <a:ext cx="4330460" cy="1009291"/>
          </a:xfrm>
          <a:prstGeom prst="ellipse">
            <a:avLst/>
          </a:prstGeom>
          <a:solidFill>
            <a:schemeClr val="accent2"/>
          </a:solidFill>
          <a:ln cap="rnd" cmpd="sng" w="15875">
            <a:solidFill>
              <a:srgbClr val="594E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1"/>
                </a:solidFill>
                <a:latin typeface="Lustria"/>
                <a:ea typeface="Lustria"/>
                <a:cs typeface="Lustria"/>
                <a:sym typeface="Lustria"/>
              </a:rPr>
              <a:t>BY – PRANAV BANSAL</a:t>
            </a:r>
            <a:endParaRPr b="1" i="0" sz="1800" u="none" cap="none" strike="noStrike">
              <a:solidFill>
                <a:schemeClr val="dk1"/>
              </a:solidFill>
              <a:latin typeface="Lustria"/>
              <a:ea typeface="Lustria"/>
              <a:cs typeface="Lustria"/>
              <a:sym typeface="Lustria"/>
            </a:endParaRPr>
          </a:p>
        </p:txBody>
      </p:sp>
      <p:pic>
        <p:nvPicPr>
          <p:cNvPr id="147" name="Google Shape;147;p19"/>
          <p:cNvPicPr preferRelativeResize="0"/>
          <p:nvPr/>
        </p:nvPicPr>
        <p:blipFill rotWithShape="1">
          <a:blip r:embed="rId4">
            <a:alphaModFix/>
          </a:blip>
          <a:srcRect b="0" l="0" r="0" t="0"/>
          <a:stretch/>
        </p:blipFill>
        <p:spPr>
          <a:xfrm>
            <a:off x="6688347" y="527162"/>
            <a:ext cx="5210354" cy="55467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8"/>
          <p:cNvPicPr preferRelativeResize="0"/>
          <p:nvPr/>
        </p:nvPicPr>
        <p:blipFill rotWithShape="1">
          <a:blip r:embed="rId3">
            <a:alphaModFix/>
          </a:blip>
          <a:srcRect b="0" l="0" r="0" t="0"/>
          <a:stretch/>
        </p:blipFill>
        <p:spPr>
          <a:xfrm>
            <a:off x="572220" y="4920540"/>
            <a:ext cx="4880047" cy="1711706"/>
          </a:xfrm>
          <a:prstGeom prst="rect">
            <a:avLst/>
          </a:prstGeom>
          <a:noFill/>
          <a:ln>
            <a:noFill/>
          </a:ln>
        </p:spPr>
      </p:pic>
      <p:pic>
        <p:nvPicPr>
          <p:cNvPr id="224" name="Google Shape;224;p28"/>
          <p:cNvPicPr preferRelativeResize="0"/>
          <p:nvPr/>
        </p:nvPicPr>
        <p:blipFill rotWithShape="1">
          <a:blip r:embed="rId4">
            <a:alphaModFix/>
          </a:blip>
          <a:srcRect b="0" l="0" r="0" t="0"/>
          <a:stretch/>
        </p:blipFill>
        <p:spPr>
          <a:xfrm>
            <a:off x="574032" y="1124675"/>
            <a:ext cx="4622865" cy="3222796"/>
          </a:xfrm>
          <a:prstGeom prst="rect">
            <a:avLst/>
          </a:prstGeom>
          <a:noFill/>
          <a:ln>
            <a:noFill/>
          </a:ln>
        </p:spPr>
      </p:pic>
      <p:sp>
        <p:nvSpPr>
          <p:cNvPr id="225" name="Google Shape;225;p28"/>
          <p:cNvSpPr txBox="1"/>
          <p:nvPr/>
        </p:nvSpPr>
        <p:spPr>
          <a:xfrm>
            <a:off x="235396" y="0"/>
            <a:ext cx="12074498" cy="617861"/>
          </a:xfrm>
          <a:prstGeom prst="rect">
            <a:avLst/>
          </a:prstGeom>
          <a:noFill/>
          <a:ln>
            <a:noFill/>
          </a:ln>
        </p:spPr>
        <p:txBody>
          <a:bodyPr anchorCtr="0" anchor="t" bIns="45700" lIns="91425" spcFirstLastPara="1" rIns="91425" wrap="square" tIns="45700">
            <a:spAutoFit/>
          </a:bodyPr>
          <a:lstStyle/>
          <a:p>
            <a:pPr indent="0" lvl="1" marL="395653" marR="0" rtl="0" algn="ctr">
              <a:lnSpc>
                <a:spcPct val="200000"/>
              </a:lnSpc>
              <a:spcBef>
                <a:spcPts val="0"/>
              </a:spcBef>
              <a:spcAft>
                <a:spcPts val="0"/>
              </a:spcAft>
              <a:buNone/>
            </a:pPr>
            <a:r>
              <a:rPr b="1" i="0" lang="en-US" sz="2000" u="none" cap="none" strike="noStrike">
                <a:solidFill>
                  <a:schemeClr val="lt1"/>
                </a:solidFill>
                <a:highlight>
                  <a:srgbClr val="808000"/>
                </a:highlight>
                <a:latin typeface="Open Sans"/>
                <a:ea typeface="Open Sans"/>
                <a:cs typeface="Open Sans"/>
                <a:sym typeface="Open Sans"/>
              </a:rPr>
              <a:t>Graphical Analysis and Conclusion on Dataset </a:t>
            </a:r>
            <a:endParaRPr/>
          </a:p>
        </p:txBody>
      </p:sp>
      <p:pic>
        <p:nvPicPr>
          <p:cNvPr id="226" name="Google Shape;226;p28"/>
          <p:cNvPicPr preferRelativeResize="0"/>
          <p:nvPr/>
        </p:nvPicPr>
        <p:blipFill rotWithShape="1">
          <a:blip r:embed="rId5">
            <a:alphaModFix/>
          </a:blip>
          <a:srcRect b="0" l="0" r="0" t="0"/>
          <a:stretch/>
        </p:blipFill>
        <p:spPr>
          <a:xfrm>
            <a:off x="235396" y="112143"/>
            <a:ext cx="2521478" cy="603849"/>
          </a:xfrm>
          <a:prstGeom prst="rect">
            <a:avLst/>
          </a:prstGeom>
          <a:noFill/>
          <a:ln>
            <a:noFill/>
          </a:ln>
        </p:spPr>
      </p:pic>
      <p:sp>
        <p:nvSpPr>
          <p:cNvPr id="227" name="Google Shape;227;p28"/>
          <p:cNvSpPr/>
          <p:nvPr/>
        </p:nvSpPr>
        <p:spPr>
          <a:xfrm>
            <a:off x="5719293" y="1124675"/>
            <a:ext cx="6209903" cy="2670948"/>
          </a:xfrm>
          <a:prstGeom prst="flowChartTerminator">
            <a:avLst/>
          </a:prstGeom>
          <a:solidFill>
            <a:schemeClr val="accent1"/>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Song Myung"/>
                <a:ea typeface="Song Myung"/>
                <a:cs typeface="Song Myung"/>
                <a:sym typeface="Song Myung"/>
              </a:rPr>
              <a:t>In the Exploratory Data Analysis (EDA) step of our project, we gained insights into the data through various visualizations. Firstly, we plotted the distribution of continuous columns and observed a</a:t>
            </a:r>
            <a:r>
              <a:rPr b="1" lang="en-US" sz="1800" u="sng">
                <a:solidFill>
                  <a:srgbClr val="000000"/>
                </a:solidFill>
                <a:latin typeface="Song Myung"/>
                <a:ea typeface="Song Myung"/>
                <a:cs typeface="Song Myung"/>
                <a:sym typeface="Song Myung"/>
              </a:rPr>
              <a:t> large spike</a:t>
            </a:r>
            <a:r>
              <a:rPr b="1" lang="en-US" sz="1800">
                <a:solidFill>
                  <a:srgbClr val="000000"/>
                </a:solidFill>
                <a:latin typeface="Song Myung"/>
                <a:ea typeface="Song Myung"/>
                <a:cs typeface="Song Myung"/>
                <a:sym typeface="Song Myung"/>
              </a:rPr>
              <a:t> in the number of cars manufactured between 2011 and 2018. We also noticed that the graphs for kilometers driven and selling price had a similar </a:t>
            </a:r>
            <a:r>
              <a:rPr b="1" lang="en-US" sz="1800" u="sng">
                <a:solidFill>
                  <a:srgbClr val="000000"/>
                </a:solidFill>
                <a:latin typeface="Song Myung"/>
                <a:ea typeface="Song Myung"/>
                <a:cs typeface="Song Myung"/>
                <a:sym typeface="Song Myung"/>
              </a:rPr>
              <a:t>unimodal distribution</a:t>
            </a:r>
            <a:r>
              <a:rPr b="1" lang="en-US" sz="1800">
                <a:solidFill>
                  <a:srgbClr val="000000"/>
                </a:solidFill>
                <a:latin typeface="Song Myung"/>
                <a:ea typeface="Song Myung"/>
                <a:cs typeface="Song Myung"/>
                <a:sym typeface="Song Myung"/>
              </a:rPr>
              <a:t>.</a:t>
            </a:r>
            <a:endParaRPr sz="1800">
              <a:solidFill>
                <a:schemeClr val="lt1"/>
              </a:solidFill>
              <a:latin typeface="Lustria"/>
              <a:ea typeface="Lustria"/>
              <a:cs typeface="Lustria"/>
              <a:sym typeface="Lustria"/>
            </a:endParaRPr>
          </a:p>
        </p:txBody>
      </p:sp>
      <p:sp>
        <p:nvSpPr>
          <p:cNvPr id="228" name="Google Shape;228;p28"/>
          <p:cNvSpPr/>
          <p:nvPr/>
        </p:nvSpPr>
        <p:spPr>
          <a:xfrm>
            <a:off x="6095999" y="4920540"/>
            <a:ext cx="5523781" cy="1540645"/>
          </a:xfrm>
          <a:prstGeom prst="rect">
            <a:avLst/>
          </a:prstGeom>
          <a:solidFill>
            <a:schemeClr val="accent1"/>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Lustria"/>
                <a:ea typeface="Lustria"/>
                <a:cs typeface="Lustria"/>
                <a:sym typeface="Lustria"/>
              </a:rPr>
              <a:t>We can Observe that the selling price distribution is rightly skewed and there is no presence of outliers in the selling price feature.</a:t>
            </a:r>
            <a:endParaRPr sz="1800">
              <a:solidFill>
                <a:schemeClr val="dk1"/>
              </a:solidFill>
              <a:latin typeface="Lustria"/>
              <a:ea typeface="Lustria"/>
              <a:cs typeface="Lustria"/>
              <a:sym typeface="Lust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2812211" y="232914"/>
            <a:ext cx="9083615" cy="144923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Open Sans"/>
              <a:buNone/>
            </a:pPr>
            <a:r>
              <a:rPr b="1" lang="en-US" sz="4000">
                <a:highlight>
                  <a:srgbClr val="800000"/>
                </a:highlight>
                <a:latin typeface="Open Sans"/>
                <a:ea typeface="Open Sans"/>
                <a:cs typeface="Open Sans"/>
                <a:sym typeface="Open Sans"/>
              </a:rPr>
              <a:t>Graphical Analysis and Conclusion on Dataset </a:t>
            </a:r>
            <a:br>
              <a:rPr b="1" lang="en-US" sz="4000">
                <a:highlight>
                  <a:srgbClr val="808000"/>
                </a:highlight>
                <a:latin typeface="Open Sans"/>
                <a:ea typeface="Open Sans"/>
                <a:cs typeface="Open Sans"/>
                <a:sym typeface="Open Sans"/>
              </a:rPr>
            </a:br>
            <a:endParaRPr/>
          </a:p>
        </p:txBody>
      </p:sp>
      <p:pic>
        <p:nvPicPr>
          <p:cNvPr id="234" name="Google Shape;234;p29"/>
          <p:cNvPicPr preferRelativeResize="0"/>
          <p:nvPr/>
        </p:nvPicPr>
        <p:blipFill rotWithShape="1">
          <a:blip r:embed="rId3">
            <a:alphaModFix/>
          </a:blip>
          <a:srcRect b="0" l="0" r="0" t="0"/>
          <a:stretch/>
        </p:blipFill>
        <p:spPr>
          <a:xfrm>
            <a:off x="296174" y="232914"/>
            <a:ext cx="2517866" cy="603556"/>
          </a:xfrm>
          <a:prstGeom prst="rect">
            <a:avLst/>
          </a:prstGeom>
          <a:noFill/>
          <a:ln>
            <a:noFill/>
          </a:ln>
        </p:spPr>
      </p:pic>
      <p:sp>
        <p:nvSpPr>
          <p:cNvPr id="235" name="Google Shape;235;p29"/>
          <p:cNvSpPr txBox="1"/>
          <p:nvPr/>
        </p:nvSpPr>
        <p:spPr>
          <a:xfrm>
            <a:off x="1555107" y="1354347"/>
            <a:ext cx="8719149" cy="51398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E4CEB0"/>
                </a:solidFill>
                <a:latin typeface="Arial"/>
                <a:ea typeface="Arial"/>
                <a:cs typeface="Arial"/>
                <a:sym typeface="Arial"/>
              </a:rPr>
              <a:t>Conclusion</a:t>
            </a:r>
            <a:endParaRPr/>
          </a:p>
          <a:p>
            <a:pPr indent="0" lvl="0" marL="0" marR="0" rtl="0" algn="l">
              <a:spcBef>
                <a:spcPts val="0"/>
              </a:spcBef>
              <a:spcAft>
                <a:spcPts val="0"/>
              </a:spcAft>
              <a:buNone/>
            </a:pPr>
            <a:r>
              <a:t/>
            </a:r>
            <a:endParaRPr b="1" sz="2000">
              <a:solidFill>
                <a:srgbClr val="E4CEB0"/>
              </a:solidFill>
              <a:latin typeface="Arial"/>
              <a:ea typeface="Arial"/>
              <a:cs typeface="Arial"/>
              <a:sym typeface="Arial"/>
            </a:endParaRPr>
          </a:p>
          <a:p>
            <a:pPr indent="0" lvl="0" marL="0" marR="0" rtl="0" algn="l">
              <a:spcBef>
                <a:spcPts val="0"/>
              </a:spcBef>
              <a:spcAft>
                <a:spcPts val="0"/>
              </a:spcAft>
              <a:buNone/>
            </a:pPr>
            <a:r>
              <a:rPr lang="en-US" sz="1600">
                <a:solidFill>
                  <a:schemeClr val="lt1"/>
                </a:solidFill>
                <a:latin typeface="Arial Narrow"/>
                <a:ea typeface="Arial Narrow"/>
                <a:cs typeface="Arial Narrow"/>
                <a:sym typeface="Arial Narrow"/>
              </a:rPr>
              <a:t>Here I have used the updated car dataset which is taken from the car details dataset from Kaggle. Before applying Visualization , first i updated the dataset like perform some data cleaning , outliers removal and then i visualized the dataset using different visualization techniques(matplotlib and seaborn). I have used various plots in this like barplot, histplot, scatterplot, boxplot and many more. I also used correlation plot to check the correlation between different features, where I have found that With the increase in the year the selling price keeps on increasing , but the km_driven keeps on decreasing. I have also used pairplot to check the relationship between different features. From the Analysis I came to know that</a:t>
            </a:r>
            <a:endParaRPr/>
          </a:p>
          <a:p>
            <a:pPr indent="-101600" lvl="0" marL="0" marR="0" rtl="0" algn="l">
              <a:spcBef>
                <a:spcPts val="0"/>
              </a:spcBef>
              <a:spcAft>
                <a:spcPts val="0"/>
              </a:spcAft>
              <a:buClr>
                <a:schemeClr val="lt1"/>
              </a:buClr>
              <a:buSzPts val="1600"/>
              <a:buFont typeface="Lustria"/>
              <a:buAutoNum type="arabicPeriod"/>
            </a:pPr>
            <a:r>
              <a:rPr lang="en-US" sz="1600">
                <a:solidFill>
                  <a:schemeClr val="lt1"/>
                </a:solidFill>
                <a:latin typeface="Arial Narrow"/>
                <a:ea typeface="Arial Narrow"/>
                <a:cs typeface="Arial Narrow"/>
                <a:sym typeface="Arial Narrow"/>
              </a:rPr>
              <a:t>The Top 5 Brands who sold the most number of cars are - Maruti, Hyundai, Tata, Ford and Mahindra.</a:t>
            </a:r>
            <a:endParaRPr/>
          </a:p>
          <a:p>
            <a:pPr indent="-101600" lvl="0" marL="0" marR="0" rtl="0" algn="l">
              <a:spcBef>
                <a:spcPts val="0"/>
              </a:spcBef>
              <a:spcAft>
                <a:spcPts val="0"/>
              </a:spcAft>
              <a:buClr>
                <a:schemeClr val="lt1"/>
              </a:buClr>
              <a:buSzPts val="1600"/>
              <a:buFont typeface="Lustria"/>
              <a:buAutoNum type="arabicPeriod"/>
            </a:pPr>
            <a:r>
              <a:rPr lang="en-US" sz="1600">
                <a:solidFill>
                  <a:schemeClr val="lt1"/>
                </a:solidFill>
                <a:latin typeface="Arial Narrow"/>
                <a:ea typeface="Arial Narrow"/>
                <a:cs typeface="Arial Narrow"/>
                <a:sym typeface="Arial Narrow"/>
              </a:rPr>
              <a:t>Audi is one of the highest price car brand.</a:t>
            </a:r>
            <a:endParaRPr/>
          </a:p>
          <a:p>
            <a:pPr indent="-101600" lvl="0" marL="0" marR="0" rtl="0" algn="l">
              <a:spcBef>
                <a:spcPts val="0"/>
              </a:spcBef>
              <a:spcAft>
                <a:spcPts val="0"/>
              </a:spcAft>
              <a:buClr>
                <a:schemeClr val="lt1"/>
              </a:buClr>
              <a:buSzPts val="1600"/>
              <a:buFont typeface="Lustria"/>
              <a:buAutoNum type="arabicPeriod"/>
            </a:pPr>
            <a:r>
              <a:rPr lang="en-US" sz="1600">
                <a:solidFill>
                  <a:schemeClr val="lt1"/>
                </a:solidFill>
                <a:latin typeface="Arial Narrow"/>
                <a:ea typeface="Arial Narrow"/>
                <a:cs typeface="Arial Narrow"/>
                <a:sym typeface="Arial Narrow"/>
              </a:rPr>
              <a:t>Mitsubishi car brand has the highest average km driven.</a:t>
            </a:r>
            <a:endParaRPr/>
          </a:p>
          <a:p>
            <a:pPr indent="-101600" lvl="0" marL="0" marR="0" rtl="0" algn="l">
              <a:spcBef>
                <a:spcPts val="0"/>
              </a:spcBef>
              <a:spcAft>
                <a:spcPts val="0"/>
              </a:spcAft>
              <a:buClr>
                <a:schemeClr val="lt1"/>
              </a:buClr>
              <a:buSzPts val="1600"/>
              <a:buFont typeface="Lustria"/>
              <a:buAutoNum type="arabicPeriod"/>
            </a:pPr>
            <a:r>
              <a:rPr lang="en-US" sz="1600">
                <a:solidFill>
                  <a:schemeClr val="lt1"/>
                </a:solidFill>
                <a:latin typeface="Arial Narrow"/>
                <a:ea typeface="Arial Narrow"/>
                <a:cs typeface="Arial Narrow"/>
                <a:sym typeface="Arial Narrow"/>
              </a:rPr>
              <a:t>In the year 1997 the most km_driven cars are sold.</a:t>
            </a:r>
            <a:endParaRPr/>
          </a:p>
          <a:p>
            <a:pPr indent="-101600" lvl="0" marL="0" marR="0" rtl="0" algn="l">
              <a:spcBef>
                <a:spcPts val="0"/>
              </a:spcBef>
              <a:spcAft>
                <a:spcPts val="0"/>
              </a:spcAft>
              <a:buClr>
                <a:schemeClr val="lt1"/>
              </a:buClr>
              <a:buSzPts val="1600"/>
              <a:buFont typeface="Lustria"/>
              <a:buAutoNum type="arabicPeriod"/>
            </a:pPr>
            <a:r>
              <a:rPr lang="en-US" sz="1600">
                <a:solidFill>
                  <a:schemeClr val="lt1"/>
                </a:solidFill>
                <a:latin typeface="Arial Narrow"/>
                <a:ea typeface="Arial Narrow"/>
                <a:cs typeface="Arial Narrow"/>
                <a:sym typeface="Arial Narrow"/>
              </a:rPr>
              <a:t>The Top 5 cars sold the most number of times are - Maruti Swift Dzire VDI, Maruti Alto 800 LXI, Maruti Alto LXi, Maruti Alto LX, Maruti Swift VDI BSIV.</a:t>
            </a:r>
            <a:endParaRPr/>
          </a:p>
          <a:p>
            <a:pPr indent="-101600" lvl="0" marL="0" marR="0" rtl="0" algn="l">
              <a:spcBef>
                <a:spcPts val="0"/>
              </a:spcBef>
              <a:spcAft>
                <a:spcPts val="0"/>
              </a:spcAft>
              <a:buClr>
                <a:schemeClr val="lt1"/>
              </a:buClr>
              <a:buSzPts val="1600"/>
              <a:buFont typeface="Lustria"/>
              <a:buAutoNum type="arabicPeriod"/>
            </a:pPr>
            <a:r>
              <a:rPr lang="en-US" sz="1600">
                <a:solidFill>
                  <a:schemeClr val="lt1"/>
                </a:solidFill>
                <a:latin typeface="Arial Narrow"/>
                <a:ea typeface="Arial Narrow"/>
                <a:cs typeface="Arial Narrow"/>
                <a:sym typeface="Arial Narrow"/>
              </a:rPr>
              <a:t>In 2012, Manual Transmission cars sold the most.</a:t>
            </a:r>
            <a:endParaRPr/>
          </a:p>
          <a:p>
            <a:pPr indent="-101600" lvl="0" marL="0" marR="0" rtl="0" algn="l">
              <a:spcBef>
                <a:spcPts val="0"/>
              </a:spcBef>
              <a:spcAft>
                <a:spcPts val="0"/>
              </a:spcAft>
              <a:buClr>
                <a:schemeClr val="lt1"/>
              </a:buClr>
              <a:buSzPts val="1600"/>
              <a:buFont typeface="Lustria"/>
              <a:buAutoNum type="arabicPeriod"/>
            </a:pPr>
            <a:r>
              <a:rPr lang="en-US" sz="1600">
                <a:solidFill>
                  <a:schemeClr val="lt1"/>
                </a:solidFill>
                <a:latin typeface="Arial Narrow"/>
                <a:ea typeface="Arial Narrow"/>
                <a:cs typeface="Arial Narrow"/>
                <a:sym typeface="Arial Narrow"/>
              </a:rPr>
              <a:t>In 2017, Automatic Transmission cars sold the Highest.</a:t>
            </a:r>
            <a:endParaRPr/>
          </a:p>
          <a:p>
            <a:pPr indent="-101600" lvl="0" marL="0" marR="0" rtl="0" algn="l">
              <a:spcBef>
                <a:spcPts val="0"/>
              </a:spcBef>
              <a:spcAft>
                <a:spcPts val="0"/>
              </a:spcAft>
              <a:buClr>
                <a:schemeClr val="lt1"/>
              </a:buClr>
              <a:buSzPts val="1600"/>
              <a:buFont typeface="Lustria"/>
              <a:buAutoNum type="arabicPeriod"/>
            </a:pPr>
            <a:r>
              <a:rPr lang="en-US" sz="1600">
                <a:solidFill>
                  <a:schemeClr val="lt1"/>
                </a:solidFill>
                <a:latin typeface="Arial Narrow"/>
                <a:ea typeface="Arial Narrow"/>
                <a:cs typeface="Arial Narrow"/>
                <a:sym typeface="Arial Narrow"/>
              </a:rPr>
              <a:t>The Highest number of cars sold in 2012</a:t>
            </a:r>
            <a:endParaRPr/>
          </a:p>
          <a:p>
            <a:pPr indent="-101600" lvl="0" marL="0" marR="0" rtl="0" algn="l">
              <a:spcBef>
                <a:spcPts val="0"/>
              </a:spcBef>
              <a:spcAft>
                <a:spcPts val="0"/>
              </a:spcAft>
              <a:buClr>
                <a:schemeClr val="lt1"/>
              </a:buClr>
              <a:buSzPts val="1600"/>
              <a:buFont typeface="Lustria"/>
              <a:buAutoNum type="arabicPeriod"/>
            </a:pPr>
            <a:r>
              <a:rPr lang="en-US" sz="1600">
                <a:solidFill>
                  <a:schemeClr val="lt1"/>
                </a:solidFill>
                <a:latin typeface="Arial Narrow"/>
                <a:ea typeface="Arial Narrow"/>
                <a:cs typeface="Arial Narrow"/>
                <a:sym typeface="Arial Narrow"/>
              </a:rPr>
              <a:t>Customers mostly prefer manual type cars.</a:t>
            </a:r>
            <a:endParaRPr/>
          </a:p>
          <a:p>
            <a:pPr indent="-101600" lvl="0" marL="0" marR="0" rtl="0" algn="l">
              <a:spcBef>
                <a:spcPts val="0"/>
              </a:spcBef>
              <a:spcAft>
                <a:spcPts val="0"/>
              </a:spcAft>
              <a:buClr>
                <a:schemeClr val="lt1"/>
              </a:buClr>
              <a:buSzPts val="1600"/>
              <a:buFont typeface="Lustria"/>
              <a:buAutoNum type="arabicPeriod"/>
            </a:pPr>
            <a:r>
              <a:rPr lang="en-US" sz="1600">
                <a:solidFill>
                  <a:schemeClr val="lt1"/>
                </a:solidFill>
                <a:latin typeface="Arial Narrow"/>
                <a:ea typeface="Arial Narrow"/>
                <a:cs typeface="Arial Narrow"/>
                <a:sym typeface="Arial Narrow"/>
              </a:rPr>
              <a:t>Cars are mostly sold to first and second owners.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0"/>
          <p:cNvPicPr preferRelativeResize="0"/>
          <p:nvPr/>
        </p:nvPicPr>
        <p:blipFill rotWithShape="1">
          <a:blip r:embed="rId3">
            <a:alphaModFix/>
          </a:blip>
          <a:srcRect b="0" l="0" r="0" t="0"/>
          <a:stretch/>
        </p:blipFill>
        <p:spPr>
          <a:xfrm>
            <a:off x="262191" y="76769"/>
            <a:ext cx="2517866" cy="603556"/>
          </a:xfrm>
          <a:prstGeom prst="rect">
            <a:avLst/>
          </a:prstGeom>
          <a:noFill/>
          <a:ln>
            <a:noFill/>
          </a:ln>
        </p:spPr>
      </p:pic>
      <p:sp>
        <p:nvSpPr>
          <p:cNvPr id="241" name="Google Shape;241;p30"/>
          <p:cNvSpPr txBox="1"/>
          <p:nvPr/>
        </p:nvSpPr>
        <p:spPr>
          <a:xfrm>
            <a:off x="2555574" y="-185714"/>
            <a:ext cx="8029037" cy="722955"/>
          </a:xfrm>
          <a:prstGeom prst="rect">
            <a:avLst/>
          </a:prstGeom>
          <a:noFill/>
          <a:ln>
            <a:noFill/>
          </a:ln>
        </p:spPr>
        <p:txBody>
          <a:bodyPr anchorCtr="0" anchor="t" bIns="45700" lIns="91425" spcFirstLastPara="1" rIns="91425" wrap="square" tIns="45700">
            <a:spAutoFit/>
          </a:bodyPr>
          <a:lstStyle/>
          <a:p>
            <a:pPr indent="0" lvl="1" marL="395653" marR="0" rtl="0" algn="ctr">
              <a:lnSpc>
                <a:spcPct val="200000"/>
              </a:lnSpc>
              <a:spcBef>
                <a:spcPts val="0"/>
              </a:spcBef>
              <a:spcAft>
                <a:spcPts val="0"/>
              </a:spcAft>
              <a:buNone/>
            </a:pPr>
            <a:r>
              <a:rPr b="1" i="0" lang="en-US" sz="2400" u="none" cap="none" strike="noStrike">
                <a:solidFill>
                  <a:srgbClr val="00B050"/>
                </a:solidFill>
                <a:latin typeface="Open Sans"/>
                <a:ea typeface="Open Sans"/>
                <a:cs typeface="Open Sans"/>
                <a:sym typeface="Open Sans"/>
              </a:rPr>
              <a:t>Data Cleaning and Data Preprocessing steps</a:t>
            </a:r>
            <a:endParaRPr/>
          </a:p>
        </p:txBody>
      </p:sp>
      <p:pic>
        <p:nvPicPr>
          <p:cNvPr id="242" name="Google Shape;242;p30"/>
          <p:cNvPicPr preferRelativeResize="0"/>
          <p:nvPr/>
        </p:nvPicPr>
        <p:blipFill rotWithShape="1">
          <a:blip r:embed="rId4">
            <a:alphaModFix/>
          </a:blip>
          <a:srcRect b="11967" l="20500" r="37672" t="27047"/>
          <a:stretch/>
        </p:blipFill>
        <p:spPr>
          <a:xfrm>
            <a:off x="8178821" y="1006982"/>
            <a:ext cx="3872999" cy="2299171"/>
          </a:xfrm>
          <a:prstGeom prst="rect">
            <a:avLst/>
          </a:prstGeom>
          <a:noFill/>
          <a:ln>
            <a:noFill/>
          </a:ln>
        </p:spPr>
      </p:pic>
      <p:pic>
        <p:nvPicPr>
          <p:cNvPr id="243" name="Google Shape;243;p30"/>
          <p:cNvPicPr preferRelativeResize="0"/>
          <p:nvPr/>
        </p:nvPicPr>
        <p:blipFill rotWithShape="1">
          <a:blip r:embed="rId5">
            <a:alphaModFix/>
          </a:blip>
          <a:srcRect b="8805" l="26462" r="45306" t="72453"/>
          <a:stretch/>
        </p:blipFill>
        <p:spPr>
          <a:xfrm>
            <a:off x="8178821" y="3308389"/>
            <a:ext cx="3881493" cy="1460915"/>
          </a:xfrm>
          <a:prstGeom prst="rect">
            <a:avLst/>
          </a:prstGeom>
          <a:noFill/>
          <a:ln>
            <a:noFill/>
          </a:ln>
        </p:spPr>
      </p:pic>
      <p:pic>
        <p:nvPicPr>
          <p:cNvPr id="244" name="Google Shape;244;p30"/>
          <p:cNvPicPr preferRelativeResize="0"/>
          <p:nvPr/>
        </p:nvPicPr>
        <p:blipFill rotWithShape="1">
          <a:blip r:embed="rId6">
            <a:alphaModFix/>
          </a:blip>
          <a:srcRect b="32637" l="26319" r="40282" t="34968"/>
          <a:stretch/>
        </p:blipFill>
        <p:spPr>
          <a:xfrm>
            <a:off x="8178821" y="4879087"/>
            <a:ext cx="3881493" cy="1780429"/>
          </a:xfrm>
          <a:prstGeom prst="rect">
            <a:avLst/>
          </a:prstGeom>
          <a:noFill/>
          <a:ln>
            <a:noFill/>
          </a:ln>
        </p:spPr>
      </p:pic>
      <p:pic>
        <p:nvPicPr>
          <p:cNvPr id="245" name="Google Shape;245;p30"/>
          <p:cNvPicPr preferRelativeResize="0"/>
          <p:nvPr/>
        </p:nvPicPr>
        <p:blipFill rotWithShape="1">
          <a:blip r:embed="rId7">
            <a:alphaModFix/>
          </a:blip>
          <a:srcRect b="19748" l="26533" r="39645" t="35596"/>
          <a:stretch/>
        </p:blipFill>
        <p:spPr>
          <a:xfrm>
            <a:off x="4344478" y="2964596"/>
            <a:ext cx="3503043" cy="3640473"/>
          </a:xfrm>
          <a:prstGeom prst="rect">
            <a:avLst/>
          </a:prstGeom>
          <a:noFill/>
          <a:ln>
            <a:noFill/>
          </a:ln>
        </p:spPr>
      </p:pic>
      <p:pic>
        <p:nvPicPr>
          <p:cNvPr id="246" name="Google Shape;246;p30"/>
          <p:cNvPicPr preferRelativeResize="0"/>
          <p:nvPr/>
        </p:nvPicPr>
        <p:blipFill rotWithShape="1">
          <a:blip r:embed="rId8">
            <a:alphaModFix/>
          </a:blip>
          <a:srcRect b="35220" l="26320" r="46156" t="28050"/>
          <a:stretch/>
        </p:blipFill>
        <p:spPr>
          <a:xfrm>
            <a:off x="178329" y="4801011"/>
            <a:ext cx="4000499" cy="1890212"/>
          </a:xfrm>
          <a:prstGeom prst="rect">
            <a:avLst/>
          </a:prstGeom>
          <a:noFill/>
          <a:ln>
            <a:noFill/>
          </a:ln>
        </p:spPr>
      </p:pic>
      <p:pic>
        <p:nvPicPr>
          <p:cNvPr id="247" name="Google Shape;247;p30"/>
          <p:cNvPicPr preferRelativeResize="0"/>
          <p:nvPr/>
        </p:nvPicPr>
        <p:blipFill rotWithShape="1">
          <a:blip r:embed="rId9">
            <a:alphaModFix/>
          </a:blip>
          <a:srcRect b="42013" l="26179" r="57689" t="33208"/>
          <a:stretch/>
        </p:blipFill>
        <p:spPr>
          <a:xfrm>
            <a:off x="131686" y="2941223"/>
            <a:ext cx="1966823" cy="1699403"/>
          </a:xfrm>
          <a:prstGeom prst="rect">
            <a:avLst/>
          </a:prstGeom>
          <a:noFill/>
          <a:ln>
            <a:noFill/>
          </a:ln>
        </p:spPr>
      </p:pic>
      <p:sp>
        <p:nvSpPr>
          <p:cNvPr id="248" name="Google Shape;248;p30"/>
          <p:cNvSpPr txBox="1"/>
          <p:nvPr/>
        </p:nvSpPr>
        <p:spPr>
          <a:xfrm>
            <a:off x="262191" y="1073981"/>
            <a:ext cx="758533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Song Myung"/>
                <a:ea typeface="Song Myung"/>
                <a:cs typeface="Song Myung"/>
                <a:sym typeface="Song Myung"/>
              </a:rPr>
              <a:t>Our data was already in good shape with appropriate data types. In this dataset I have performed basic data cleaning and data preprocessing like Handling missing values (dropping) from selling price column, also dropped some duplicated values, finding outliers in selling price column using boxplot and then removing such outliers using IQR method, also performed feature engineering where but I took the additional step of separating the brand name and car name into separate columns for better understanding of dataset. After performing all these steps, now data is ready to work for ml modelling. As a conclusion I can say, these final modifications will allow us to easily and effectively analyze the data in the following steps of the project.</a:t>
            </a:r>
            <a:endParaRPr/>
          </a:p>
        </p:txBody>
      </p:sp>
      <p:pic>
        <p:nvPicPr>
          <p:cNvPr id="249" name="Google Shape;249;p30"/>
          <p:cNvPicPr preferRelativeResize="0"/>
          <p:nvPr/>
        </p:nvPicPr>
        <p:blipFill rotWithShape="1">
          <a:blip r:embed="rId10">
            <a:alphaModFix/>
          </a:blip>
          <a:srcRect b="54579" l="26038" r="63560" t="25225"/>
          <a:stretch/>
        </p:blipFill>
        <p:spPr>
          <a:xfrm>
            <a:off x="2212006" y="2964596"/>
            <a:ext cx="1966822" cy="16526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1"/>
          <p:cNvPicPr preferRelativeResize="0"/>
          <p:nvPr/>
        </p:nvPicPr>
        <p:blipFill rotWithShape="1">
          <a:blip r:embed="rId3">
            <a:alphaModFix/>
          </a:blip>
          <a:srcRect b="0" l="0" r="0" t="0"/>
          <a:stretch/>
        </p:blipFill>
        <p:spPr>
          <a:xfrm>
            <a:off x="262191" y="117442"/>
            <a:ext cx="2517866" cy="603556"/>
          </a:xfrm>
          <a:prstGeom prst="rect">
            <a:avLst/>
          </a:prstGeom>
          <a:noFill/>
          <a:ln>
            <a:noFill/>
          </a:ln>
        </p:spPr>
      </p:pic>
      <p:sp>
        <p:nvSpPr>
          <p:cNvPr id="255" name="Google Shape;255;p31"/>
          <p:cNvSpPr/>
          <p:nvPr/>
        </p:nvSpPr>
        <p:spPr>
          <a:xfrm>
            <a:off x="4618399" y="117443"/>
            <a:ext cx="3964884" cy="469153"/>
          </a:xfrm>
          <a:prstGeom prst="round1Rect">
            <a:avLst>
              <a:gd fmla="val 16667" name="adj"/>
            </a:avLst>
          </a:prstGeom>
          <a:solidFill>
            <a:srgbClr val="FFFF0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Quattrocento Sans"/>
                <a:ea typeface="Quattrocento Sans"/>
                <a:cs typeface="Quattrocento Sans"/>
                <a:sym typeface="Quattrocento Sans"/>
              </a:rPr>
              <a:t>ML MODELING</a:t>
            </a:r>
            <a:endParaRPr sz="3600">
              <a:solidFill>
                <a:schemeClr val="dk1"/>
              </a:solidFill>
              <a:latin typeface="Quattrocento Sans"/>
              <a:ea typeface="Quattrocento Sans"/>
              <a:cs typeface="Quattrocento Sans"/>
              <a:sym typeface="Quattrocento Sans"/>
            </a:endParaRPr>
          </a:p>
        </p:txBody>
      </p:sp>
      <p:pic>
        <p:nvPicPr>
          <p:cNvPr id="256" name="Google Shape;256;p31"/>
          <p:cNvPicPr preferRelativeResize="0"/>
          <p:nvPr/>
        </p:nvPicPr>
        <p:blipFill rotWithShape="1">
          <a:blip r:embed="rId4">
            <a:alphaModFix/>
          </a:blip>
          <a:srcRect b="26363" l="26274" r="34707" t="26157"/>
          <a:stretch/>
        </p:blipFill>
        <p:spPr>
          <a:xfrm>
            <a:off x="154229" y="720998"/>
            <a:ext cx="4176232" cy="3652594"/>
          </a:xfrm>
          <a:prstGeom prst="rect">
            <a:avLst/>
          </a:prstGeom>
          <a:noFill/>
          <a:ln>
            <a:noFill/>
          </a:ln>
        </p:spPr>
      </p:pic>
      <p:pic>
        <p:nvPicPr>
          <p:cNvPr id="257" name="Google Shape;257;p31"/>
          <p:cNvPicPr preferRelativeResize="0"/>
          <p:nvPr/>
        </p:nvPicPr>
        <p:blipFill rotWithShape="1">
          <a:blip r:embed="rId5">
            <a:alphaModFix/>
          </a:blip>
          <a:srcRect b="51321" l="26390" r="28751" t="26038"/>
          <a:stretch/>
        </p:blipFill>
        <p:spPr>
          <a:xfrm>
            <a:off x="93844" y="4476816"/>
            <a:ext cx="6002156" cy="2138658"/>
          </a:xfrm>
          <a:prstGeom prst="rect">
            <a:avLst/>
          </a:prstGeom>
          <a:noFill/>
          <a:ln>
            <a:noFill/>
          </a:ln>
          <a:effectLst>
            <a:outerShdw blurRad="292100" rotWithShape="0" algn="tl" dir="2700000" dist="139700">
              <a:srgbClr val="333333">
                <a:alpha val="64705"/>
              </a:srgbClr>
            </a:outerShdw>
          </a:effectLst>
        </p:spPr>
      </p:pic>
      <p:pic>
        <p:nvPicPr>
          <p:cNvPr id="258" name="Google Shape;258;p31"/>
          <p:cNvPicPr preferRelativeResize="0"/>
          <p:nvPr/>
        </p:nvPicPr>
        <p:blipFill rotWithShape="1">
          <a:blip r:embed="rId5">
            <a:alphaModFix/>
          </a:blip>
          <a:srcRect b="12955" l="26533" r="45519" t="50000"/>
          <a:stretch/>
        </p:blipFill>
        <p:spPr>
          <a:xfrm>
            <a:off x="6399753" y="4476816"/>
            <a:ext cx="5375304" cy="2138658"/>
          </a:xfrm>
          <a:prstGeom prst="rect">
            <a:avLst/>
          </a:prstGeom>
          <a:noFill/>
          <a:ln>
            <a:noFill/>
          </a:ln>
        </p:spPr>
      </p:pic>
      <p:sp>
        <p:nvSpPr>
          <p:cNvPr id="259" name="Google Shape;259;p31"/>
          <p:cNvSpPr/>
          <p:nvPr/>
        </p:nvSpPr>
        <p:spPr>
          <a:xfrm>
            <a:off x="5011947" y="1018210"/>
            <a:ext cx="6443932" cy="2725947"/>
          </a:xfrm>
          <a:prstGeom prst="flowChartAlternateProcess">
            <a:avLst/>
          </a:prstGeom>
          <a:solidFill>
            <a:srgbClr val="F6F0A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ustria"/>
                <a:ea typeface="Lustria"/>
                <a:cs typeface="Lustria"/>
                <a:sym typeface="Lustria"/>
              </a:rPr>
              <a:t>In this first I have converted all the categorical columns into numerical columns using label encoder() function which help dataset to work smoothly. Then, selected dependent and independent feature and then I have performed train test split where I have giving 25 % data for testing on the basis of 75 %  training data which help to predict the selling price of the cars.</a:t>
            </a:r>
            <a:endParaRPr sz="1800">
              <a:solidFill>
                <a:schemeClr val="dk1"/>
              </a:solidFill>
              <a:latin typeface="Lustria"/>
              <a:ea typeface="Lustria"/>
              <a:cs typeface="Lustria"/>
              <a:sym typeface="Lustr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2"/>
          <p:cNvPicPr preferRelativeResize="0"/>
          <p:nvPr/>
        </p:nvPicPr>
        <p:blipFill rotWithShape="1">
          <a:blip r:embed="rId3">
            <a:alphaModFix/>
          </a:blip>
          <a:srcRect b="41698" l="25923" r="44810" t="24906"/>
          <a:stretch/>
        </p:blipFill>
        <p:spPr>
          <a:xfrm>
            <a:off x="6852455" y="1594179"/>
            <a:ext cx="5060101" cy="2541077"/>
          </a:xfrm>
          <a:prstGeom prst="rect">
            <a:avLst/>
          </a:prstGeom>
          <a:noFill/>
          <a:ln>
            <a:noFill/>
          </a:ln>
        </p:spPr>
      </p:pic>
      <p:pic>
        <p:nvPicPr>
          <p:cNvPr id="265" name="Google Shape;265;p32"/>
          <p:cNvPicPr preferRelativeResize="0"/>
          <p:nvPr/>
        </p:nvPicPr>
        <p:blipFill rotWithShape="1">
          <a:blip r:embed="rId4">
            <a:alphaModFix/>
          </a:blip>
          <a:srcRect b="0" l="0" r="0" t="0"/>
          <a:stretch/>
        </p:blipFill>
        <p:spPr>
          <a:xfrm>
            <a:off x="191481" y="4949282"/>
            <a:ext cx="3340898" cy="1557922"/>
          </a:xfrm>
          <a:prstGeom prst="rect">
            <a:avLst/>
          </a:prstGeom>
          <a:noFill/>
          <a:ln>
            <a:noFill/>
          </a:ln>
        </p:spPr>
      </p:pic>
      <p:pic>
        <p:nvPicPr>
          <p:cNvPr id="266" name="Google Shape;266;p32"/>
          <p:cNvPicPr preferRelativeResize="0"/>
          <p:nvPr/>
        </p:nvPicPr>
        <p:blipFill rotWithShape="1">
          <a:blip r:embed="rId5">
            <a:alphaModFix/>
          </a:blip>
          <a:srcRect b="37232" l="26533" r="22878" t="31446"/>
          <a:stretch/>
        </p:blipFill>
        <p:spPr>
          <a:xfrm>
            <a:off x="191481" y="1702143"/>
            <a:ext cx="6167886" cy="2147977"/>
          </a:xfrm>
          <a:prstGeom prst="rect">
            <a:avLst/>
          </a:prstGeom>
          <a:noFill/>
          <a:ln>
            <a:noFill/>
          </a:ln>
        </p:spPr>
      </p:pic>
      <p:pic>
        <p:nvPicPr>
          <p:cNvPr id="267" name="Google Shape;267;p32"/>
          <p:cNvPicPr preferRelativeResize="0"/>
          <p:nvPr/>
        </p:nvPicPr>
        <p:blipFill rotWithShape="1">
          <a:blip r:embed="rId6">
            <a:alphaModFix/>
          </a:blip>
          <a:srcRect b="0" l="0" r="0" t="0"/>
          <a:stretch/>
        </p:blipFill>
        <p:spPr>
          <a:xfrm>
            <a:off x="262191" y="76769"/>
            <a:ext cx="2517866" cy="603556"/>
          </a:xfrm>
          <a:prstGeom prst="rect">
            <a:avLst/>
          </a:prstGeom>
          <a:noFill/>
          <a:ln>
            <a:noFill/>
          </a:ln>
        </p:spPr>
      </p:pic>
      <p:sp>
        <p:nvSpPr>
          <p:cNvPr id="268" name="Google Shape;268;p32"/>
          <p:cNvSpPr/>
          <p:nvPr/>
        </p:nvSpPr>
        <p:spPr>
          <a:xfrm>
            <a:off x="4431102" y="76769"/>
            <a:ext cx="4037162" cy="526212"/>
          </a:xfrm>
          <a:prstGeom prst="roundRect">
            <a:avLst>
              <a:gd fmla="val 16667" name="adj"/>
            </a:avLst>
          </a:prstGeom>
          <a:solidFill>
            <a:srgbClr val="03D5D5"/>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Lustria"/>
                <a:ea typeface="Lustria"/>
                <a:cs typeface="Lustria"/>
                <a:sym typeface="Lustria"/>
              </a:rPr>
              <a:t>ML Modeling</a:t>
            </a:r>
            <a:endParaRPr sz="2800">
              <a:solidFill>
                <a:schemeClr val="lt1"/>
              </a:solidFill>
              <a:latin typeface="Lustria"/>
              <a:ea typeface="Lustria"/>
              <a:cs typeface="Lustria"/>
              <a:sym typeface="Lustria"/>
            </a:endParaRPr>
          </a:p>
        </p:txBody>
      </p:sp>
      <p:sp>
        <p:nvSpPr>
          <p:cNvPr id="269" name="Google Shape;269;p32"/>
          <p:cNvSpPr/>
          <p:nvPr/>
        </p:nvSpPr>
        <p:spPr>
          <a:xfrm>
            <a:off x="262191" y="1068821"/>
            <a:ext cx="6026466" cy="526212"/>
          </a:xfrm>
          <a:prstGeom prst="roundRect">
            <a:avLst>
              <a:gd fmla="val 16667" name="adj"/>
            </a:avLst>
          </a:prstGeom>
          <a:gradFill>
            <a:gsLst>
              <a:gs pos="0">
                <a:srgbClr val="E7978B"/>
              </a:gs>
              <a:gs pos="50000">
                <a:srgbClr val="EDBFBA"/>
              </a:gs>
              <a:gs pos="100000">
                <a:srgbClr val="F5E0DD"/>
              </a:gs>
            </a:gsLst>
            <a:path path="circle">
              <a:fillToRect b="50%" l="50%" r="50%" t="50%"/>
            </a:path>
            <a:tileRect/>
          </a:gra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Lustria"/>
                <a:ea typeface="Lustria"/>
                <a:cs typeface="Lustria"/>
                <a:sym typeface="Lustria"/>
              </a:rPr>
              <a:t>Created a function to evaluate Regression Evaluation Metrics , Model Score where It gives the R2 score on the basis of which we defining the best model means the more the R2 score is the best the model works.</a:t>
            </a:r>
            <a:endParaRPr sz="1100">
              <a:solidFill>
                <a:schemeClr val="dk1"/>
              </a:solidFill>
              <a:latin typeface="Lustria"/>
              <a:ea typeface="Lustria"/>
              <a:cs typeface="Lustria"/>
              <a:sym typeface="Lustria"/>
            </a:endParaRPr>
          </a:p>
        </p:txBody>
      </p:sp>
      <p:sp>
        <p:nvSpPr>
          <p:cNvPr id="270" name="Google Shape;270;p32"/>
          <p:cNvSpPr/>
          <p:nvPr/>
        </p:nvSpPr>
        <p:spPr>
          <a:xfrm>
            <a:off x="191481" y="4264187"/>
            <a:ext cx="3340898" cy="474453"/>
          </a:xfrm>
          <a:prstGeom prst="flowChartAlternateProcess">
            <a:avLst/>
          </a:prstGeom>
          <a:gradFill>
            <a:gsLst>
              <a:gs pos="0">
                <a:srgbClr val="E7978B"/>
              </a:gs>
              <a:gs pos="50000">
                <a:srgbClr val="EDBFBA"/>
              </a:gs>
              <a:gs pos="100000">
                <a:srgbClr val="F5E0DD"/>
              </a:gs>
            </a:gsLst>
            <a:lin ang="10800000" scaled="0"/>
          </a:gra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Lustria"/>
                <a:ea typeface="Lustria"/>
                <a:cs typeface="Lustria"/>
                <a:sym typeface="Lustria"/>
              </a:rPr>
              <a:t>Imported some Important libraries.</a:t>
            </a:r>
            <a:endParaRPr sz="1400">
              <a:solidFill>
                <a:schemeClr val="dk1"/>
              </a:solidFill>
              <a:latin typeface="Lustria"/>
              <a:ea typeface="Lustria"/>
              <a:cs typeface="Lustria"/>
              <a:sym typeface="Lustria"/>
            </a:endParaRPr>
          </a:p>
        </p:txBody>
      </p:sp>
      <p:sp>
        <p:nvSpPr>
          <p:cNvPr id="271" name="Google Shape;271;p32"/>
          <p:cNvSpPr/>
          <p:nvPr/>
        </p:nvSpPr>
        <p:spPr>
          <a:xfrm>
            <a:off x="3631722" y="4501413"/>
            <a:ext cx="2820836" cy="1788819"/>
          </a:xfrm>
          <a:prstGeom prst="flowChartAlternateProcess">
            <a:avLst/>
          </a:prstGeom>
          <a:solidFill>
            <a:srgbClr val="7030A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Lustria"/>
                <a:ea typeface="Lustria"/>
                <a:cs typeface="Lustria"/>
                <a:sym typeface="Lustria"/>
              </a:rPr>
              <a:t>In this I have build 7 Regression models…</a:t>
            </a:r>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Linear Regression</a:t>
            </a:r>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Lasso Regression</a:t>
            </a:r>
            <a:endParaRPr sz="1100">
              <a:solidFill>
                <a:schemeClr val="lt1"/>
              </a:solidFill>
              <a:latin typeface="Lustria"/>
              <a:ea typeface="Lustria"/>
              <a:cs typeface="Lustria"/>
              <a:sym typeface="Lustria"/>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Ridge Regression</a:t>
            </a:r>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Knn Regressor</a:t>
            </a:r>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DecisionTree Regressor</a:t>
            </a:r>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Gradient BoostingRegressor</a:t>
            </a:r>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AdaBoost Regressor</a:t>
            </a:r>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XGBRegressor</a:t>
            </a:r>
            <a:endParaRPr sz="1100">
              <a:solidFill>
                <a:schemeClr val="lt1"/>
              </a:solidFill>
              <a:latin typeface="Lustria"/>
              <a:ea typeface="Lustria"/>
              <a:cs typeface="Lustria"/>
              <a:sym typeface="Lustria"/>
            </a:endParaRPr>
          </a:p>
        </p:txBody>
      </p:sp>
      <p:sp>
        <p:nvSpPr>
          <p:cNvPr id="272" name="Google Shape;272;p32"/>
          <p:cNvSpPr/>
          <p:nvPr/>
        </p:nvSpPr>
        <p:spPr>
          <a:xfrm>
            <a:off x="7513608" y="1024117"/>
            <a:ext cx="3295290" cy="485818"/>
          </a:xfrm>
          <a:prstGeom prst="flowChartTerminator">
            <a:avLst/>
          </a:prstGeom>
          <a:gradFill>
            <a:gsLst>
              <a:gs pos="0">
                <a:srgbClr val="E7978B"/>
              </a:gs>
              <a:gs pos="50000">
                <a:srgbClr val="EDBFBA"/>
              </a:gs>
              <a:gs pos="100000">
                <a:srgbClr val="F5E0DD"/>
              </a:gs>
            </a:gsLst>
            <a:path path="circle">
              <a:fillToRect b="100%" l="100%"/>
            </a:path>
            <a:tileRect r="-100%" t="-100%"/>
          </a:gra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Lustria"/>
                <a:ea typeface="Lustria"/>
                <a:cs typeface="Lustria"/>
                <a:sym typeface="Lustria"/>
              </a:rPr>
              <a:t>Showing Best Model</a:t>
            </a:r>
            <a:endParaRPr sz="2000">
              <a:solidFill>
                <a:schemeClr val="dk1"/>
              </a:solidFill>
              <a:latin typeface="Lustria"/>
              <a:ea typeface="Lustria"/>
              <a:cs typeface="Lustria"/>
              <a:sym typeface="Lustria"/>
            </a:endParaRPr>
          </a:p>
        </p:txBody>
      </p:sp>
      <p:sp>
        <p:nvSpPr>
          <p:cNvPr id="273" name="Google Shape;273;p32"/>
          <p:cNvSpPr/>
          <p:nvPr/>
        </p:nvSpPr>
        <p:spPr>
          <a:xfrm>
            <a:off x="7513608" y="4403526"/>
            <a:ext cx="1656905" cy="2103678"/>
          </a:xfrm>
          <a:prstGeom prst="roundRect">
            <a:avLst>
              <a:gd fmla="val 16667" name="adj"/>
            </a:avLst>
          </a:prstGeom>
          <a:solidFill>
            <a:schemeClr val="accent1"/>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FFFF00"/>
                </a:solidFill>
                <a:latin typeface="Lustria"/>
                <a:ea typeface="Lustria"/>
                <a:cs typeface="Lustria"/>
                <a:sym typeface="Lustria"/>
              </a:rPr>
              <a:t>The best model from all the models is Gradient Boosting regressor which gave 62 % accuracy which is more than any other models.</a:t>
            </a:r>
            <a:endParaRPr sz="1200">
              <a:solidFill>
                <a:srgbClr val="FFFF00"/>
              </a:solidFill>
              <a:latin typeface="Lustria"/>
              <a:ea typeface="Lustria"/>
              <a:cs typeface="Lustria"/>
              <a:sym typeface="Lustria"/>
            </a:endParaRPr>
          </a:p>
        </p:txBody>
      </p:sp>
      <p:pic>
        <p:nvPicPr>
          <p:cNvPr id="274" name="Google Shape;274;p32"/>
          <p:cNvPicPr preferRelativeResize="0"/>
          <p:nvPr/>
        </p:nvPicPr>
        <p:blipFill rotWithShape="1">
          <a:blip r:embed="rId7">
            <a:alphaModFix/>
          </a:blip>
          <a:srcRect b="43859" l="22802" r="62571" t="47672"/>
          <a:stretch/>
        </p:blipFill>
        <p:spPr>
          <a:xfrm>
            <a:off x="9325155" y="4839419"/>
            <a:ext cx="2467154" cy="8712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3"/>
          <p:cNvPicPr preferRelativeResize="0"/>
          <p:nvPr/>
        </p:nvPicPr>
        <p:blipFill rotWithShape="1">
          <a:blip r:embed="rId3">
            <a:alphaModFix/>
          </a:blip>
          <a:srcRect b="0" l="0" r="0" t="0"/>
          <a:stretch/>
        </p:blipFill>
        <p:spPr>
          <a:xfrm>
            <a:off x="262191" y="76769"/>
            <a:ext cx="2517866" cy="603556"/>
          </a:xfrm>
          <a:prstGeom prst="rect">
            <a:avLst/>
          </a:prstGeom>
          <a:noFill/>
          <a:ln>
            <a:noFill/>
          </a:ln>
        </p:spPr>
      </p:pic>
      <p:sp>
        <p:nvSpPr>
          <p:cNvPr id="280" name="Google Shape;280;p33"/>
          <p:cNvSpPr/>
          <p:nvPr/>
        </p:nvSpPr>
        <p:spPr>
          <a:xfrm>
            <a:off x="5037827" y="145488"/>
            <a:ext cx="3269411" cy="534837"/>
          </a:xfrm>
          <a:prstGeom prst="round1Rect">
            <a:avLst>
              <a:gd fmla="val 16667" name="adj"/>
            </a:avLst>
          </a:prstGeom>
          <a:solidFill>
            <a:srgbClr val="00206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ustria"/>
                <a:ea typeface="Lustria"/>
                <a:cs typeface="Lustria"/>
                <a:sym typeface="Lustria"/>
              </a:rPr>
              <a:t>ML Modeling</a:t>
            </a:r>
            <a:endParaRPr sz="1800">
              <a:solidFill>
                <a:schemeClr val="lt1"/>
              </a:solidFill>
              <a:latin typeface="Lustria"/>
              <a:ea typeface="Lustria"/>
              <a:cs typeface="Lustria"/>
              <a:sym typeface="Lustria"/>
            </a:endParaRPr>
          </a:p>
        </p:txBody>
      </p:sp>
      <p:pic>
        <p:nvPicPr>
          <p:cNvPr id="281" name="Google Shape;281;p33"/>
          <p:cNvPicPr preferRelativeResize="0"/>
          <p:nvPr/>
        </p:nvPicPr>
        <p:blipFill rotWithShape="1">
          <a:blip r:embed="rId4">
            <a:alphaModFix/>
          </a:blip>
          <a:srcRect b="19119" l="22803" r="21037" t="32074"/>
          <a:stretch/>
        </p:blipFill>
        <p:spPr>
          <a:xfrm>
            <a:off x="202558" y="854017"/>
            <a:ext cx="6146484" cy="2363638"/>
          </a:xfrm>
          <a:prstGeom prst="rect">
            <a:avLst/>
          </a:prstGeom>
          <a:noFill/>
          <a:ln>
            <a:noFill/>
          </a:ln>
        </p:spPr>
      </p:pic>
      <p:pic>
        <p:nvPicPr>
          <p:cNvPr id="282" name="Google Shape;282;p33"/>
          <p:cNvPicPr preferRelativeResize="0"/>
          <p:nvPr/>
        </p:nvPicPr>
        <p:blipFill rotWithShape="1">
          <a:blip r:embed="rId5">
            <a:alphaModFix/>
          </a:blip>
          <a:srcRect b="5409" l="26532" r="41322" t="23271"/>
          <a:stretch/>
        </p:blipFill>
        <p:spPr>
          <a:xfrm>
            <a:off x="262190" y="3412675"/>
            <a:ext cx="6009214" cy="3368556"/>
          </a:xfrm>
          <a:prstGeom prst="rect">
            <a:avLst/>
          </a:prstGeom>
          <a:noFill/>
          <a:ln>
            <a:noFill/>
          </a:ln>
        </p:spPr>
      </p:pic>
      <p:pic>
        <p:nvPicPr>
          <p:cNvPr id="283" name="Google Shape;283;p33"/>
          <p:cNvPicPr preferRelativeResize="0"/>
          <p:nvPr/>
        </p:nvPicPr>
        <p:blipFill rotWithShape="1">
          <a:blip r:embed="rId6">
            <a:alphaModFix/>
          </a:blip>
          <a:srcRect b="44905" l="26533" r="48138" t="29056"/>
          <a:stretch/>
        </p:blipFill>
        <p:spPr>
          <a:xfrm>
            <a:off x="6672532" y="1143002"/>
            <a:ext cx="4589251" cy="1785668"/>
          </a:xfrm>
          <a:prstGeom prst="rect">
            <a:avLst/>
          </a:prstGeom>
          <a:noFill/>
          <a:ln>
            <a:noFill/>
          </a:ln>
        </p:spPr>
      </p:pic>
      <p:sp>
        <p:nvSpPr>
          <p:cNvPr id="284" name="Google Shape;284;p33"/>
          <p:cNvSpPr/>
          <p:nvPr/>
        </p:nvSpPr>
        <p:spPr>
          <a:xfrm>
            <a:off x="6672532" y="3812876"/>
            <a:ext cx="4408098" cy="2078966"/>
          </a:xfrm>
          <a:prstGeom prst="round2DiagRect">
            <a:avLst>
              <a:gd fmla="val 16667" name="adj1"/>
              <a:gd fmla="val 0" name="adj2"/>
            </a:avLst>
          </a:prstGeom>
          <a:solidFill>
            <a:srgbClr val="14A2C4"/>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ustria"/>
                <a:ea typeface="Lustria"/>
                <a:cs typeface="Lustria"/>
                <a:sym typeface="Lustria"/>
              </a:rPr>
              <a:t>Saving and loading the best model using pickle library .</a:t>
            </a:r>
            <a:endParaRPr sz="1800">
              <a:solidFill>
                <a:schemeClr val="lt1"/>
              </a:solidFill>
              <a:latin typeface="Lustria"/>
              <a:ea typeface="Lustria"/>
              <a:cs typeface="Lustria"/>
              <a:sym typeface="Lust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4"/>
          <p:cNvPicPr preferRelativeResize="0"/>
          <p:nvPr/>
        </p:nvPicPr>
        <p:blipFill rotWithShape="1">
          <a:blip r:embed="rId3">
            <a:alphaModFix/>
          </a:blip>
          <a:srcRect b="0" l="0" r="0" t="0"/>
          <a:stretch/>
        </p:blipFill>
        <p:spPr>
          <a:xfrm>
            <a:off x="262191" y="76769"/>
            <a:ext cx="2517866" cy="603556"/>
          </a:xfrm>
          <a:prstGeom prst="rect">
            <a:avLst/>
          </a:prstGeom>
          <a:noFill/>
          <a:ln>
            <a:noFill/>
          </a:ln>
        </p:spPr>
      </p:pic>
      <p:sp>
        <p:nvSpPr>
          <p:cNvPr id="290" name="Google Shape;290;p34"/>
          <p:cNvSpPr txBox="1"/>
          <p:nvPr/>
        </p:nvSpPr>
        <p:spPr>
          <a:xfrm>
            <a:off x="3237062" y="0"/>
            <a:ext cx="6700568" cy="617861"/>
          </a:xfrm>
          <a:prstGeom prst="rect">
            <a:avLst/>
          </a:prstGeom>
          <a:noFill/>
          <a:ln>
            <a:noFill/>
          </a:ln>
        </p:spPr>
        <p:txBody>
          <a:bodyPr anchorCtr="0" anchor="t" bIns="45700" lIns="91425" spcFirstLastPara="1" rIns="91425" wrap="square" tIns="45700">
            <a:spAutoFit/>
          </a:bodyPr>
          <a:lstStyle/>
          <a:p>
            <a:pPr indent="0" lvl="1" marL="395653" marR="0" rtl="0" algn="l">
              <a:lnSpc>
                <a:spcPct val="200000"/>
              </a:lnSpc>
              <a:spcBef>
                <a:spcPts val="0"/>
              </a:spcBef>
              <a:spcAft>
                <a:spcPts val="0"/>
              </a:spcAft>
              <a:buNone/>
            </a:pPr>
            <a:r>
              <a:rPr b="0" i="0" lang="en-US" sz="2000" u="none" cap="none" strike="noStrike">
                <a:solidFill>
                  <a:srgbClr val="FF0000"/>
                </a:solidFill>
                <a:latin typeface="Algerian"/>
                <a:ea typeface="Algerian"/>
                <a:cs typeface="Algerian"/>
                <a:sym typeface="Algerian"/>
              </a:rPr>
              <a:t>Deployment of ML Models using Streamlit</a:t>
            </a:r>
            <a:endParaRPr/>
          </a:p>
        </p:txBody>
      </p:sp>
      <p:pic>
        <p:nvPicPr>
          <p:cNvPr id="291" name="Google Shape;291;p34"/>
          <p:cNvPicPr preferRelativeResize="0"/>
          <p:nvPr/>
        </p:nvPicPr>
        <p:blipFill rotWithShape="1">
          <a:blip r:embed="rId4">
            <a:alphaModFix/>
          </a:blip>
          <a:srcRect b="4906" l="20506" r="42790" t="15975"/>
          <a:stretch/>
        </p:blipFill>
        <p:spPr>
          <a:xfrm>
            <a:off x="74958" y="824392"/>
            <a:ext cx="3162104" cy="3471563"/>
          </a:xfrm>
          <a:prstGeom prst="rect">
            <a:avLst/>
          </a:prstGeom>
          <a:noFill/>
          <a:ln>
            <a:noFill/>
          </a:ln>
        </p:spPr>
      </p:pic>
      <p:pic>
        <p:nvPicPr>
          <p:cNvPr id="292" name="Google Shape;292;p34"/>
          <p:cNvPicPr preferRelativeResize="0"/>
          <p:nvPr/>
        </p:nvPicPr>
        <p:blipFill rotWithShape="1">
          <a:blip r:embed="rId5">
            <a:alphaModFix/>
          </a:blip>
          <a:srcRect b="8539" l="20663" r="40421" t="14226"/>
          <a:stretch/>
        </p:blipFill>
        <p:spPr>
          <a:xfrm>
            <a:off x="3709359" y="850774"/>
            <a:ext cx="3073134" cy="3471562"/>
          </a:xfrm>
          <a:prstGeom prst="rect">
            <a:avLst/>
          </a:prstGeom>
          <a:noFill/>
          <a:ln>
            <a:noFill/>
          </a:ln>
        </p:spPr>
      </p:pic>
      <p:sp>
        <p:nvSpPr>
          <p:cNvPr id="293" name="Google Shape;293;p34"/>
          <p:cNvSpPr/>
          <p:nvPr/>
        </p:nvSpPr>
        <p:spPr>
          <a:xfrm>
            <a:off x="603849" y="4528868"/>
            <a:ext cx="10860657" cy="2113472"/>
          </a:xfrm>
          <a:prstGeom prst="flowChartAlternateProcess">
            <a:avLst/>
          </a:prstGeom>
          <a:solidFill>
            <a:srgbClr val="CDC3AF"/>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Overlock"/>
                <a:ea typeface="Overlock"/>
                <a:cs typeface="Overlock"/>
                <a:sym typeface="Overlock"/>
              </a:rPr>
              <a:t>In the final step of the project, I created a Streamlit app for predicting the selling price of used cars. I utilized the Streamlit library to build an interactive and user-friendly application that could provide instant predictions based on the input data. The app was titled "Car Selling Price Prediction" and had a user-friendly interface that consisted of select boxes for 7 columns: car name, fuel type, seller type, transmission, owner, and a number input for the kilometers driven and year. After the user inputs the required data, it generate the prediction of the car's selling price, which was calculated using the saved machine learning model from the previous step. This Streamlit app was an effective tool that allowed users to easily predict the selling price of used cars and make informed decisions.</a:t>
            </a:r>
            <a:endParaRPr/>
          </a:p>
        </p:txBody>
      </p:sp>
      <p:pic>
        <p:nvPicPr>
          <p:cNvPr id="294" name="Google Shape;294;p34"/>
          <p:cNvPicPr preferRelativeResize="0"/>
          <p:nvPr/>
        </p:nvPicPr>
        <p:blipFill rotWithShape="1">
          <a:blip r:embed="rId6">
            <a:alphaModFix/>
          </a:blip>
          <a:srcRect b="8553" l="39552" r="20613" t="17736"/>
          <a:stretch/>
        </p:blipFill>
        <p:spPr>
          <a:xfrm>
            <a:off x="7116793" y="824391"/>
            <a:ext cx="4710022" cy="34715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5"/>
          <p:cNvPicPr preferRelativeResize="0"/>
          <p:nvPr/>
        </p:nvPicPr>
        <p:blipFill rotWithShape="1">
          <a:blip r:embed="rId3">
            <a:alphaModFix/>
          </a:blip>
          <a:srcRect b="0" l="0" r="0" t="0"/>
          <a:stretch/>
        </p:blipFill>
        <p:spPr>
          <a:xfrm>
            <a:off x="262191" y="76769"/>
            <a:ext cx="2517866" cy="603556"/>
          </a:xfrm>
          <a:prstGeom prst="rect">
            <a:avLst/>
          </a:prstGeom>
          <a:noFill/>
          <a:ln>
            <a:noFill/>
          </a:ln>
        </p:spPr>
      </p:pic>
      <p:sp>
        <p:nvSpPr>
          <p:cNvPr id="300" name="Google Shape;300;p35"/>
          <p:cNvSpPr/>
          <p:nvPr/>
        </p:nvSpPr>
        <p:spPr>
          <a:xfrm>
            <a:off x="4254261" y="265242"/>
            <a:ext cx="4639574" cy="966159"/>
          </a:xfrm>
          <a:prstGeom prst="round1Rect">
            <a:avLst>
              <a:gd fmla="val 16667" name="adj"/>
            </a:avLst>
          </a:prstGeom>
          <a:solidFill>
            <a:srgbClr val="E8E8E8"/>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rgbClr val="FF0000"/>
                </a:solidFill>
                <a:latin typeface="Anton"/>
                <a:ea typeface="Anton"/>
                <a:cs typeface="Anton"/>
                <a:sym typeface="Anton"/>
              </a:rPr>
              <a:t>Conclusion</a:t>
            </a:r>
            <a:endParaRPr sz="4800">
              <a:solidFill>
                <a:srgbClr val="FF0000"/>
              </a:solidFill>
              <a:latin typeface="Anton"/>
              <a:ea typeface="Anton"/>
              <a:cs typeface="Anton"/>
              <a:sym typeface="Anton"/>
            </a:endParaRPr>
          </a:p>
        </p:txBody>
      </p:sp>
      <p:sp>
        <p:nvSpPr>
          <p:cNvPr id="301" name="Google Shape;301;p35"/>
          <p:cNvSpPr txBox="1"/>
          <p:nvPr/>
        </p:nvSpPr>
        <p:spPr>
          <a:xfrm>
            <a:off x="1701560" y="1565741"/>
            <a:ext cx="8098048" cy="50270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lt1"/>
                </a:solidFill>
                <a:latin typeface="Merriweather"/>
                <a:ea typeface="Merriweather"/>
                <a:cs typeface="Merriweather"/>
                <a:sym typeface="Merriweather"/>
              </a:rPr>
              <a:t>In conclusion, this data science project aimed at predicting the selling price of used cars in the second-hand market based on several factors such as the kilometers driven, year, fuel type, owner, seller type, and transmission. Through the various steps of data cleaning, exploratory data analysis, and model building, we were able to build a highly accurate Gradient Boosting Regressor model with an R2 Score of over 62%. The final step of deploying the model into a Streamlit app made it easy for users to access and generate predictions instantly. However, it is important to note that the accuracy of the model could be improved further by incorporating additional information such as the mileage, condition, and other relevant factors. Nevertheless, the results of this project demonstrate the power of machine learning in providing valuable insights and predictions in the second-hand car market.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6"/>
          <p:cNvPicPr preferRelativeResize="0"/>
          <p:nvPr/>
        </p:nvPicPr>
        <p:blipFill rotWithShape="1">
          <a:blip r:embed="rId3">
            <a:alphaModFix/>
          </a:blip>
          <a:srcRect b="0" l="0" r="0" t="0"/>
          <a:stretch/>
        </p:blipFill>
        <p:spPr>
          <a:xfrm>
            <a:off x="262191" y="76769"/>
            <a:ext cx="2517866" cy="603556"/>
          </a:xfrm>
          <a:prstGeom prst="rect">
            <a:avLst/>
          </a:prstGeom>
          <a:noFill/>
          <a:ln>
            <a:noFill/>
          </a:ln>
        </p:spPr>
      </p:pic>
      <p:sp>
        <p:nvSpPr>
          <p:cNvPr id="307" name="Google Shape;307;p36"/>
          <p:cNvSpPr/>
          <p:nvPr/>
        </p:nvSpPr>
        <p:spPr>
          <a:xfrm>
            <a:off x="4934309" y="257631"/>
            <a:ext cx="4339087" cy="845388"/>
          </a:xfrm>
          <a:prstGeom prst="round1Rect">
            <a:avLst>
              <a:gd fmla="val 16667" name="adj"/>
            </a:avLst>
          </a:prstGeom>
          <a:solidFill>
            <a:srgbClr val="DFBAAE"/>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2"/>
                </a:solidFill>
                <a:latin typeface="Open Sans"/>
                <a:ea typeface="Open Sans"/>
                <a:cs typeface="Open Sans"/>
                <a:sym typeface="Open Sans"/>
              </a:rPr>
              <a:t>References</a:t>
            </a:r>
            <a:endParaRPr b="1" sz="4000">
              <a:solidFill>
                <a:schemeClr val="dk2"/>
              </a:solidFill>
              <a:latin typeface="Open Sans"/>
              <a:ea typeface="Open Sans"/>
              <a:cs typeface="Open Sans"/>
              <a:sym typeface="Open Sans"/>
            </a:endParaRPr>
          </a:p>
        </p:txBody>
      </p:sp>
      <p:sp>
        <p:nvSpPr>
          <p:cNvPr id="308" name="Google Shape;308;p36"/>
          <p:cNvSpPr/>
          <p:nvPr/>
        </p:nvSpPr>
        <p:spPr>
          <a:xfrm>
            <a:off x="836762" y="1587261"/>
            <a:ext cx="10644996" cy="4770408"/>
          </a:xfrm>
          <a:prstGeom prst="flowChartAlternateProcess">
            <a:avLst/>
          </a:prstGeom>
          <a:solidFill>
            <a:srgbClr val="92D05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spcBef>
                <a:spcPts val="0"/>
              </a:spcBef>
              <a:spcAft>
                <a:spcPts val="0"/>
              </a:spcAft>
              <a:buClr>
                <a:schemeClr val="dk2"/>
              </a:buClr>
              <a:buSzPts val="1800"/>
              <a:buFont typeface="Lustria"/>
              <a:buAutoNum type="arabicPeriod"/>
            </a:pPr>
            <a:r>
              <a:rPr lang="en-US" sz="1800">
                <a:solidFill>
                  <a:schemeClr val="dk2"/>
                </a:solidFill>
                <a:latin typeface="Lustria"/>
                <a:ea typeface="Lustria"/>
                <a:cs typeface="Lustria"/>
                <a:sym typeface="Lustria"/>
              </a:rPr>
              <a:t>Tools Used : </a:t>
            </a:r>
            <a:r>
              <a:rPr lang="en-US" sz="1800">
                <a:solidFill>
                  <a:srgbClr val="24252D"/>
                </a:solidFill>
                <a:latin typeface="Arial"/>
                <a:ea typeface="Arial"/>
                <a:cs typeface="Arial"/>
                <a:sym typeface="Arial"/>
              </a:rPr>
              <a:t>MS Excel, Jupyter Notebook, Python, NumPy, Pandas, Matplotlib, Seaborn, Scikit Learn, Streamlit.</a:t>
            </a:r>
            <a:endParaRPr/>
          </a:p>
          <a:p>
            <a:pPr indent="-228600" lvl="0" marL="342900" marR="0" rtl="0" algn="l">
              <a:spcBef>
                <a:spcPts val="0"/>
              </a:spcBef>
              <a:spcAft>
                <a:spcPts val="0"/>
              </a:spcAft>
              <a:buClr>
                <a:schemeClr val="lt1"/>
              </a:buClr>
              <a:buSzPts val="1800"/>
              <a:buFont typeface="Lustria"/>
              <a:buNone/>
            </a:pPr>
            <a:r>
              <a:t/>
            </a:r>
            <a:endParaRPr sz="1800">
              <a:solidFill>
                <a:srgbClr val="24252D"/>
              </a:solidFill>
              <a:latin typeface="Arial"/>
              <a:ea typeface="Arial"/>
              <a:cs typeface="Arial"/>
              <a:sym typeface="Arial"/>
            </a:endParaRPr>
          </a:p>
          <a:p>
            <a:pPr indent="-342900" lvl="0" marL="342900" marR="0" rtl="0" algn="l">
              <a:spcBef>
                <a:spcPts val="0"/>
              </a:spcBef>
              <a:spcAft>
                <a:spcPts val="0"/>
              </a:spcAft>
              <a:buClr>
                <a:srgbClr val="24252D"/>
              </a:buClr>
              <a:buSzPts val="1800"/>
              <a:buFont typeface="Arial"/>
              <a:buAutoNum type="arabicPeriod"/>
            </a:pPr>
            <a:r>
              <a:rPr lang="en-US" sz="1800">
                <a:solidFill>
                  <a:srgbClr val="24252D"/>
                </a:solidFill>
                <a:latin typeface="Arial"/>
                <a:ea typeface="Arial"/>
                <a:cs typeface="Arial"/>
                <a:sym typeface="Arial"/>
              </a:rPr>
              <a:t>GitHub link :</a:t>
            </a:r>
            <a:r>
              <a:rPr lang="en-US" sz="1800" u="sng">
                <a:solidFill>
                  <a:schemeClr val="hlink"/>
                </a:solidFill>
                <a:latin typeface="Arial"/>
                <a:ea typeface="Arial"/>
                <a:cs typeface="Arial"/>
                <a:sym typeface="Arial"/>
                <a:hlinkClick r:id="rId4"/>
              </a:rPr>
              <a:t>Data Science Capstone Project Github Repo Link</a:t>
            </a:r>
            <a:endParaRPr/>
          </a:p>
          <a:p>
            <a:pPr indent="-228600" lvl="0" marL="342900" marR="0" rtl="0" algn="l">
              <a:spcBef>
                <a:spcPts val="0"/>
              </a:spcBef>
              <a:spcAft>
                <a:spcPts val="0"/>
              </a:spcAft>
              <a:buClr>
                <a:schemeClr val="lt1"/>
              </a:buClr>
              <a:buSzPts val="1800"/>
              <a:buFont typeface="Lustria"/>
              <a:buNone/>
            </a:pPr>
            <a:r>
              <a:t/>
            </a:r>
            <a:endParaRPr sz="1800">
              <a:solidFill>
                <a:srgbClr val="24252D"/>
              </a:solidFill>
              <a:latin typeface="Arial"/>
              <a:ea typeface="Arial"/>
              <a:cs typeface="Arial"/>
              <a:sym typeface="Arial"/>
            </a:endParaRPr>
          </a:p>
          <a:p>
            <a:pPr indent="-342900" lvl="0" marL="342900" marR="0" rtl="0" algn="l">
              <a:spcBef>
                <a:spcPts val="0"/>
              </a:spcBef>
              <a:spcAft>
                <a:spcPts val="0"/>
              </a:spcAft>
              <a:buClr>
                <a:srgbClr val="24252D"/>
              </a:buClr>
              <a:buSzPts val="1800"/>
              <a:buFont typeface="Arial"/>
              <a:buAutoNum type="arabicPeriod"/>
            </a:pPr>
            <a:r>
              <a:rPr lang="en-US" sz="1800">
                <a:solidFill>
                  <a:srgbClr val="24252D"/>
                </a:solidFill>
                <a:latin typeface="Arial"/>
                <a:ea typeface="Arial"/>
                <a:cs typeface="Arial"/>
                <a:sym typeface="Arial"/>
              </a:rPr>
              <a:t>Streamlit Link : </a:t>
            </a:r>
            <a:r>
              <a:rPr lang="en-US" sz="1800" u="sng">
                <a:solidFill>
                  <a:schemeClr val="hlink"/>
                </a:solidFill>
                <a:latin typeface="Arial"/>
                <a:ea typeface="Arial"/>
                <a:cs typeface="Arial"/>
                <a:sym typeface="Arial"/>
                <a:hlinkClick r:id="rId5"/>
              </a:rPr>
              <a:t>Streamlit app link</a:t>
            </a:r>
            <a:endParaRPr/>
          </a:p>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2415396" y="259221"/>
            <a:ext cx="6747315"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rgbClr val="FFFF00"/>
              </a:buClr>
              <a:buSzPct val="100000"/>
              <a:buFont typeface="Algerian"/>
              <a:buNone/>
            </a:pPr>
            <a:r>
              <a:rPr lang="en-US" sz="6000">
                <a:solidFill>
                  <a:srgbClr val="FFFF00"/>
                </a:solidFill>
                <a:latin typeface="Algerian"/>
                <a:ea typeface="Algerian"/>
                <a:cs typeface="Algerian"/>
                <a:sym typeface="Algerian"/>
              </a:rPr>
              <a:t>AGENDA</a:t>
            </a:r>
            <a:endParaRPr sz="6000">
              <a:solidFill>
                <a:srgbClr val="FFFF00"/>
              </a:solidFill>
              <a:latin typeface="Algerian"/>
              <a:ea typeface="Algerian"/>
              <a:cs typeface="Algerian"/>
              <a:sym typeface="Algerian"/>
            </a:endParaRPr>
          </a:p>
        </p:txBody>
      </p:sp>
      <p:pic>
        <p:nvPicPr>
          <p:cNvPr id="153" name="Google Shape;153;p20"/>
          <p:cNvPicPr preferRelativeResize="0"/>
          <p:nvPr/>
        </p:nvPicPr>
        <p:blipFill rotWithShape="1">
          <a:blip r:embed="rId3">
            <a:alphaModFix/>
          </a:blip>
          <a:srcRect b="0" l="0" r="0" t="0"/>
          <a:stretch/>
        </p:blipFill>
        <p:spPr>
          <a:xfrm>
            <a:off x="657053" y="262096"/>
            <a:ext cx="2215543" cy="1970555"/>
          </a:xfrm>
          <a:prstGeom prst="rect">
            <a:avLst/>
          </a:prstGeom>
          <a:noFill/>
          <a:ln>
            <a:noFill/>
          </a:ln>
        </p:spPr>
      </p:pic>
      <p:sp>
        <p:nvSpPr>
          <p:cNvPr id="154" name="Google Shape;154;p20"/>
          <p:cNvSpPr txBox="1"/>
          <p:nvPr/>
        </p:nvSpPr>
        <p:spPr>
          <a:xfrm>
            <a:off x="2872596" y="1767061"/>
            <a:ext cx="6975873" cy="4720331"/>
          </a:xfrm>
          <a:prstGeom prst="rect">
            <a:avLst/>
          </a:prstGeom>
          <a:noFill/>
          <a:ln>
            <a:noFill/>
          </a:ln>
        </p:spPr>
        <p:txBody>
          <a:bodyPr anchorCtr="0" anchor="t" bIns="45700" lIns="91425" spcFirstLastPara="1" rIns="91425" wrap="square" tIns="45700">
            <a:spAutoFit/>
          </a:bodyPr>
          <a:lstStyle/>
          <a:p>
            <a:pPr indent="-395653" lvl="1" marL="791306" marR="0" rtl="0" algn="l">
              <a:spcBef>
                <a:spcPts val="0"/>
              </a:spcBef>
              <a:spcAft>
                <a:spcPts val="0"/>
              </a:spcAft>
              <a:buClr>
                <a:schemeClr val="lt1"/>
              </a:buClr>
              <a:buSzPts val="1800"/>
              <a:buFont typeface="Arial"/>
              <a:buChar char="•"/>
            </a:pPr>
            <a:r>
              <a:rPr b="1" i="0" lang="en-US" sz="1800" u="none" cap="none" strike="noStrike">
                <a:solidFill>
                  <a:schemeClr val="lt1"/>
                </a:solidFill>
                <a:latin typeface="Open Sans"/>
                <a:ea typeface="Open Sans"/>
                <a:cs typeface="Open Sans"/>
                <a:sym typeface="Open Sans"/>
              </a:rPr>
              <a:t>Data Exploration</a:t>
            </a:r>
            <a:endParaRPr/>
          </a:p>
          <a:p>
            <a:pPr indent="-395653" lvl="1" marL="791306"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Open Sans"/>
                <a:ea typeface="Open Sans"/>
                <a:cs typeface="Open Sans"/>
                <a:sym typeface="Open Sans"/>
              </a:rPr>
              <a:t>Data Insights</a:t>
            </a:r>
            <a:endParaRPr/>
          </a:p>
          <a:p>
            <a:pPr indent="-395653" lvl="1" marL="791306"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Open Sans"/>
                <a:ea typeface="Open Sans"/>
                <a:cs typeface="Open Sans"/>
                <a:sym typeface="Open Sans"/>
              </a:rPr>
              <a:t>EDA Graphs</a:t>
            </a:r>
            <a:endParaRPr/>
          </a:p>
          <a:p>
            <a:pPr indent="-395653" lvl="1" marL="791306"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Open Sans"/>
                <a:ea typeface="Open Sans"/>
                <a:cs typeface="Open Sans"/>
                <a:sym typeface="Open Sans"/>
              </a:rPr>
              <a:t>Graphical Analysis and Conclusion on Dataset </a:t>
            </a:r>
            <a:endParaRPr/>
          </a:p>
          <a:p>
            <a:pPr indent="-395653" lvl="1" marL="791306"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Open Sans"/>
                <a:ea typeface="Open Sans"/>
                <a:cs typeface="Open Sans"/>
                <a:sym typeface="Open Sans"/>
              </a:rPr>
              <a:t>Data Cleaning and Data Preprocessing steps</a:t>
            </a:r>
            <a:endParaRPr/>
          </a:p>
          <a:p>
            <a:pPr indent="-395653" lvl="1" marL="791306"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Open Sans"/>
                <a:ea typeface="Open Sans"/>
                <a:cs typeface="Open Sans"/>
                <a:sym typeface="Open Sans"/>
              </a:rPr>
              <a:t>ML Modeling</a:t>
            </a:r>
            <a:endParaRPr/>
          </a:p>
          <a:p>
            <a:pPr indent="-395653" lvl="1" marL="791306"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Open Sans"/>
                <a:ea typeface="Open Sans"/>
                <a:cs typeface="Open Sans"/>
                <a:sym typeface="Open Sans"/>
              </a:rPr>
              <a:t>Deployment of ML Models using Streamlit</a:t>
            </a:r>
            <a:endParaRPr/>
          </a:p>
          <a:p>
            <a:pPr indent="-395653" lvl="1" marL="791306"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Open Sans"/>
                <a:ea typeface="Open Sans"/>
                <a:cs typeface="Open Sans"/>
                <a:sym typeface="Open Sans"/>
              </a:rPr>
              <a:t>Conclusion</a:t>
            </a:r>
            <a:endParaRPr/>
          </a:p>
          <a:p>
            <a:pPr indent="-395653" lvl="1" marL="791306" marR="0" rtl="0" algn="l">
              <a:lnSpc>
                <a:spcPct val="200000"/>
              </a:lnSpc>
              <a:spcBef>
                <a:spcPts val="0"/>
              </a:spcBef>
              <a:spcAft>
                <a:spcPts val="0"/>
              </a:spcAft>
              <a:buClr>
                <a:schemeClr val="lt1"/>
              </a:buClr>
              <a:buSzPts val="1800"/>
              <a:buFont typeface="Arial"/>
              <a:buChar char="•"/>
            </a:pPr>
            <a:r>
              <a:rPr b="1" i="0" lang="en-US" sz="1800" u="none" cap="none" strike="noStrike">
                <a:solidFill>
                  <a:schemeClr val="lt1"/>
                </a:solidFill>
                <a:latin typeface="Open Sans"/>
                <a:ea typeface="Open Sans"/>
                <a:cs typeface="Open Sans"/>
                <a:sym typeface="Open Sans"/>
              </a:rPr>
              <a:t>References</a:t>
            </a:r>
            <a:endParaRPr b="1" i="0" sz="2000" u="none" cap="none" strike="noStrike">
              <a:solidFill>
                <a:schemeClr val="lt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1"/>
          <p:cNvPicPr preferRelativeResize="0"/>
          <p:nvPr/>
        </p:nvPicPr>
        <p:blipFill rotWithShape="1">
          <a:blip r:embed="rId3">
            <a:alphaModFix/>
          </a:blip>
          <a:srcRect b="0" l="0" r="0" t="0"/>
          <a:stretch/>
        </p:blipFill>
        <p:spPr>
          <a:xfrm>
            <a:off x="141479" y="38400"/>
            <a:ext cx="3768185" cy="898613"/>
          </a:xfrm>
          <a:prstGeom prst="rect">
            <a:avLst/>
          </a:prstGeom>
          <a:noFill/>
          <a:ln>
            <a:noFill/>
          </a:ln>
        </p:spPr>
      </p:pic>
      <p:sp>
        <p:nvSpPr>
          <p:cNvPr id="160" name="Google Shape;160;p21"/>
          <p:cNvSpPr/>
          <p:nvPr/>
        </p:nvSpPr>
        <p:spPr>
          <a:xfrm>
            <a:off x="4140678" y="199830"/>
            <a:ext cx="5331124" cy="547779"/>
          </a:xfrm>
          <a:prstGeom prst="roundRect">
            <a:avLst>
              <a:gd fmla="val 16667" name="adj"/>
            </a:avLst>
          </a:prstGeom>
          <a:solidFill>
            <a:schemeClr val="lt1"/>
          </a:solidFill>
          <a:ln cap="rnd" cmpd="sng" w="1587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dk1"/>
                </a:solidFill>
                <a:latin typeface="Arial"/>
                <a:ea typeface="Arial"/>
                <a:cs typeface="Arial"/>
                <a:sym typeface="Arial"/>
              </a:rPr>
              <a:t>Data Exploration</a:t>
            </a:r>
            <a:endParaRPr b="0" i="0" sz="2800" u="none" cap="none" strike="noStrike">
              <a:solidFill>
                <a:schemeClr val="dk1"/>
              </a:solidFill>
              <a:latin typeface="Arial"/>
              <a:ea typeface="Arial"/>
              <a:cs typeface="Arial"/>
              <a:sym typeface="Arial"/>
            </a:endParaRPr>
          </a:p>
        </p:txBody>
      </p:sp>
      <p:pic>
        <p:nvPicPr>
          <p:cNvPr id="161" name="Google Shape;161;p21"/>
          <p:cNvPicPr preferRelativeResize="0"/>
          <p:nvPr/>
        </p:nvPicPr>
        <p:blipFill rotWithShape="1">
          <a:blip r:embed="rId4">
            <a:alphaModFix/>
          </a:blip>
          <a:srcRect b="47757" l="14209" r="19846" t="13044"/>
          <a:stretch/>
        </p:blipFill>
        <p:spPr>
          <a:xfrm>
            <a:off x="474452" y="937013"/>
            <a:ext cx="10998679" cy="3623093"/>
          </a:xfrm>
          <a:prstGeom prst="rect">
            <a:avLst/>
          </a:prstGeom>
          <a:noFill/>
          <a:ln>
            <a:noFill/>
          </a:ln>
        </p:spPr>
      </p:pic>
      <p:sp>
        <p:nvSpPr>
          <p:cNvPr id="162" name="Google Shape;162;p21"/>
          <p:cNvSpPr txBox="1"/>
          <p:nvPr/>
        </p:nvSpPr>
        <p:spPr>
          <a:xfrm>
            <a:off x="580846" y="4560106"/>
            <a:ext cx="11136702" cy="2020425"/>
          </a:xfrm>
          <a:prstGeom prst="rect">
            <a:avLst/>
          </a:prstGeom>
          <a:noFill/>
          <a:ln>
            <a:noFill/>
          </a:ln>
        </p:spPr>
        <p:txBody>
          <a:bodyPr anchorCtr="0" anchor="t" bIns="45700" lIns="91425" spcFirstLastPara="1" rIns="91425" wrap="square" tIns="45700">
            <a:spAutoFit/>
          </a:bodyPr>
          <a:lstStyle/>
          <a:p>
            <a:pPr indent="0" lvl="0" marL="0" marR="0" rtl="0" algn="l">
              <a:lnSpc>
                <a:spcPct val="217722"/>
              </a:lnSpc>
              <a:spcBef>
                <a:spcPts val="0"/>
              </a:spcBef>
              <a:spcAft>
                <a:spcPts val="0"/>
              </a:spcAft>
              <a:buNone/>
            </a:pPr>
            <a:r>
              <a:rPr b="0" i="0" lang="en-US" sz="1800" u="none" cap="none" strike="noStrike">
                <a:solidFill>
                  <a:schemeClr val="lt1"/>
                </a:solidFill>
                <a:latin typeface="Song Myung"/>
                <a:ea typeface="Song Myung"/>
                <a:cs typeface="Song Myung"/>
                <a:sym typeface="Song Myung"/>
              </a:rPr>
              <a:t>The Car Details dataset contains previous selling prices of cars, which includes various parameters such as kilometers driven, year of manufacture, fuel type, type of owner, seller type, and transmission. We will be using advanced statistical and machine learning techniques to analyze the data and build a robust model that can accurately predict the selling price of a car.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5469146" y="314863"/>
            <a:ext cx="3640347" cy="59953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Lustria"/>
              <a:buNone/>
            </a:pPr>
            <a:r>
              <a:rPr lang="en-US">
                <a:solidFill>
                  <a:srgbClr val="262626"/>
                </a:solidFill>
                <a:highlight>
                  <a:srgbClr val="00FF00"/>
                </a:highlight>
              </a:rPr>
              <a:t>Data Insights</a:t>
            </a:r>
            <a:endParaRPr>
              <a:solidFill>
                <a:srgbClr val="262626"/>
              </a:solidFill>
              <a:highlight>
                <a:srgbClr val="00FF00"/>
              </a:highlight>
            </a:endParaRPr>
          </a:p>
        </p:txBody>
      </p:sp>
      <p:pic>
        <p:nvPicPr>
          <p:cNvPr id="168" name="Google Shape;168;p22"/>
          <p:cNvPicPr preferRelativeResize="0"/>
          <p:nvPr/>
        </p:nvPicPr>
        <p:blipFill rotWithShape="1">
          <a:blip r:embed="rId3">
            <a:alphaModFix/>
          </a:blip>
          <a:srcRect b="0" l="0" r="0" t="0"/>
          <a:stretch/>
        </p:blipFill>
        <p:spPr>
          <a:xfrm>
            <a:off x="347538" y="191525"/>
            <a:ext cx="3126555" cy="748754"/>
          </a:xfrm>
          <a:prstGeom prst="rect">
            <a:avLst/>
          </a:prstGeom>
          <a:noFill/>
          <a:ln>
            <a:noFill/>
          </a:ln>
        </p:spPr>
      </p:pic>
      <p:pic>
        <p:nvPicPr>
          <p:cNvPr id="169" name="Google Shape;169;p22"/>
          <p:cNvPicPr preferRelativeResize="0"/>
          <p:nvPr/>
        </p:nvPicPr>
        <p:blipFill rotWithShape="1">
          <a:blip r:embed="rId4">
            <a:alphaModFix/>
          </a:blip>
          <a:srcRect b="17991" l="14362" r="44457" t="18648"/>
          <a:stretch/>
        </p:blipFill>
        <p:spPr>
          <a:xfrm>
            <a:off x="7815532" y="3372932"/>
            <a:ext cx="3796420" cy="3170205"/>
          </a:xfrm>
          <a:prstGeom prst="rect">
            <a:avLst/>
          </a:prstGeom>
          <a:noFill/>
          <a:ln>
            <a:noFill/>
          </a:ln>
        </p:spPr>
      </p:pic>
      <p:pic>
        <p:nvPicPr>
          <p:cNvPr id="170" name="Google Shape;170;p22"/>
          <p:cNvPicPr preferRelativeResize="0"/>
          <p:nvPr/>
        </p:nvPicPr>
        <p:blipFill rotWithShape="1">
          <a:blip r:embed="rId5">
            <a:alphaModFix/>
          </a:blip>
          <a:srcRect b="21384" l="14363" r="45236" t="17359"/>
          <a:stretch/>
        </p:blipFill>
        <p:spPr>
          <a:xfrm>
            <a:off x="105999" y="1138111"/>
            <a:ext cx="3499843" cy="2984980"/>
          </a:xfrm>
          <a:prstGeom prst="rect">
            <a:avLst/>
          </a:prstGeom>
          <a:noFill/>
          <a:ln>
            <a:noFill/>
          </a:ln>
        </p:spPr>
      </p:pic>
      <p:sp>
        <p:nvSpPr>
          <p:cNvPr id="171" name="Google Shape;171;p22"/>
          <p:cNvSpPr/>
          <p:nvPr/>
        </p:nvSpPr>
        <p:spPr>
          <a:xfrm>
            <a:off x="597300" y="4572001"/>
            <a:ext cx="6899055" cy="1250830"/>
          </a:xfrm>
          <a:prstGeom prst="roundRect">
            <a:avLst>
              <a:gd fmla="val 16667" name="adj"/>
            </a:avLst>
          </a:prstGeom>
          <a:solidFill>
            <a:srgbClr val="00B0F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262626"/>
                </a:solidFill>
                <a:latin typeface="Lustria"/>
                <a:ea typeface="Lustria"/>
                <a:cs typeface="Lustria"/>
                <a:sym typeface="Lustria"/>
              </a:rPr>
              <a:t>If we see in km driven , with the passing of years the km driven of the cars goes on decreasing.. In 2006 it is the highest which is 102603.8818 , but after 2006 , it keeps on decreasing.</a:t>
            </a:r>
            <a:endParaRPr b="0" i="0" sz="1800" u="none" cap="none" strike="noStrike">
              <a:solidFill>
                <a:schemeClr val="lt1"/>
              </a:solidFill>
              <a:latin typeface="Lustria"/>
              <a:ea typeface="Lustria"/>
              <a:cs typeface="Lustria"/>
              <a:sym typeface="Lustria"/>
            </a:endParaRPr>
          </a:p>
        </p:txBody>
      </p:sp>
      <p:sp>
        <p:nvSpPr>
          <p:cNvPr id="172" name="Google Shape;172;p22"/>
          <p:cNvSpPr/>
          <p:nvPr/>
        </p:nvSpPr>
        <p:spPr>
          <a:xfrm>
            <a:off x="4433977" y="1785668"/>
            <a:ext cx="7177975" cy="1112807"/>
          </a:xfrm>
          <a:prstGeom prst="roundRect">
            <a:avLst>
              <a:gd fmla="val 16667" name="adj"/>
            </a:avLst>
          </a:prstGeom>
          <a:solidFill>
            <a:srgbClr val="00B0F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262626"/>
                </a:solidFill>
                <a:latin typeface="Lustria"/>
                <a:ea typeface="Lustria"/>
                <a:cs typeface="Lustria"/>
                <a:sym typeface="Lustria"/>
              </a:rPr>
              <a:t>In the Year 1992, the average selling price of cars were lowest, But with the passing of years the average selling price of cars keeps on increasing. It increases from 50,000 to 1059020.482 in 2019 . But In 2020 it starts declining.</a:t>
            </a:r>
            <a:endParaRPr sz="1800">
              <a:solidFill>
                <a:srgbClr val="262626"/>
              </a:solidFill>
              <a:latin typeface="Lustria"/>
              <a:ea typeface="Lustria"/>
              <a:cs typeface="Lustria"/>
              <a:sym typeface="Lust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4027286" y="235223"/>
            <a:ext cx="5755070" cy="480769"/>
          </a:xfrm>
          <a:prstGeom prst="rect">
            <a:avLst/>
          </a:prstGeom>
          <a:solidFill>
            <a:srgbClr val="7030A0"/>
          </a:solid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Lustria"/>
              <a:buNone/>
            </a:pPr>
            <a:r>
              <a:rPr lang="en-US"/>
              <a:t>Data Insights</a:t>
            </a:r>
            <a:endParaRPr/>
          </a:p>
        </p:txBody>
      </p:sp>
      <p:pic>
        <p:nvPicPr>
          <p:cNvPr id="178" name="Google Shape;178;p23"/>
          <p:cNvPicPr preferRelativeResize="0"/>
          <p:nvPr/>
        </p:nvPicPr>
        <p:blipFill rotWithShape="1">
          <a:blip r:embed="rId3">
            <a:alphaModFix/>
          </a:blip>
          <a:srcRect b="0" l="0" r="0" t="0"/>
          <a:stretch/>
        </p:blipFill>
        <p:spPr>
          <a:xfrm>
            <a:off x="347539" y="191525"/>
            <a:ext cx="2658282" cy="636611"/>
          </a:xfrm>
          <a:prstGeom prst="rect">
            <a:avLst/>
          </a:prstGeom>
          <a:noFill/>
          <a:ln>
            <a:noFill/>
          </a:ln>
        </p:spPr>
      </p:pic>
      <p:pic>
        <p:nvPicPr>
          <p:cNvPr id="179" name="Google Shape;179;p23"/>
          <p:cNvPicPr preferRelativeResize="0"/>
          <p:nvPr/>
        </p:nvPicPr>
        <p:blipFill rotWithShape="1">
          <a:blip r:embed="rId4">
            <a:alphaModFix/>
          </a:blip>
          <a:srcRect b="40846" l="40189" r="34216" t="14882"/>
          <a:stretch/>
        </p:blipFill>
        <p:spPr>
          <a:xfrm>
            <a:off x="347539" y="1130061"/>
            <a:ext cx="2222936" cy="2824260"/>
          </a:xfrm>
          <a:prstGeom prst="rect">
            <a:avLst/>
          </a:prstGeom>
          <a:noFill/>
          <a:ln>
            <a:noFill/>
          </a:ln>
        </p:spPr>
      </p:pic>
      <p:pic>
        <p:nvPicPr>
          <p:cNvPr id="180" name="Google Shape;180;p23"/>
          <p:cNvPicPr preferRelativeResize="0"/>
          <p:nvPr/>
        </p:nvPicPr>
        <p:blipFill rotWithShape="1">
          <a:blip r:embed="rId5">
            <a:alphaModFix/>
          </a:blip>
          <a:srcRect b="37987" l="15707" r="32145" t="14466"/>
          <a:stretch/>
        </p:blipFill>
        <p:spPr>
          <a:xfrm>
            <a:off x="409937" y="4117160"/>
            <a:ext cx="6780246" cy="2419352"/>
          </a:xfrm>
          <a:prstGeom prst="rect">
            <a:avLst/>
          </a:prstGeom>
          <a:noFill/>
          <a:ln>
            <a:noFill/>
          </a:ln>
        </p:spPr>
      </p:pic>
      <p:pic>
        <p:nvPicPr>
          <p:cNvPr id="181" name="Google Shape;181;p23"/>
          <p:cNvPicPr preferRelativeResize="0"/>
          <p:nvPr/>
        </p:nvPicPr>
        <p:blipFill rotWithShape="1">
          <a:blip r:embed="rId6">
            <a:alphaModFix/>
          </a:blip>
          <a:srcRect b="19849" l="15839" r="36958" t="52793"/>
          <a:stretch/>
        </p:blipFill>
        <p:spPr>
          <a:xfrm>
            <a:off x="2773461" y="1253638"/>
            <a:ext cx="4416722" cy="2625853"/>
          </a:xfrm>
          <a:prstGeom prst="rect">
            <a:avLst/>
          </a:prstGeom>
          <a:noFill/>
          <a:ln>
            <a:noFill/>
          </a:ln>
        </p:spPr>
      </p:pic>
      <p:sp>
        <p:nvSpPr>
          <p:cNvPr id="182" name="Google Shape;182;p23"/>
          <p:cNvSpPr/>
          <p:nvPr/>
        </p:nvSpPr>
        <p:spPr>
          <a:xfrm>
            <a:off x="7841411" y="1253638"/>
            <a:ext cx="4003050" cy="5369139"/>
          </a:xfrm>
          <a:prstGeom prst="flowChartAlternateProcess">
            <a:avLst/>
          </a:prstGeom>
          <a:solidFill>
            <a:srgbClr val="92D05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262626"/>
                </a:solidFill>
                <a:latin typeface="Lustria"/>
                <a:ea typeface="Lustria"/>
                <a:cs typeface="Lustria"/>
                <a:sym typeface="Lustria"/>
              </a:rPr>
              <a:t>My findings from this Analysis is that there are large number of cars having diesel fuel type, and the average selling price of diesel type cars are higher than other fuel type cars, but the LPG fuel type  cars having the highest average km driven.In reference to transmission, the average selling price of manual cars are lower than automatic cars which means people prefer more manual cars. It is clearly observe that Trustmark dealers deals with high selling price cars and the dealers seller type sold more km driven cars than other seller types.  </a:t>
            </a:r>
            <a:endParaRPr sz="1800">
              <a:solidFill>
                <a:srgbClr val="262626"/>
              </a:solidFill>
              <a:latin typeface="Lustria"/>
              <a:ea typeface="Lustria"/>
              <a:cs typeface="Lustria"/>
              <a:sym typeface="Lust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4926298" y="284672"/>
            <a:ext cx="3518962" cy="646981"/>
          </a:xfrm>
          <a:prstGeom prst="rect">
            <a:avLst/>
          </a:prstGeom>
          <a:solidFill>
            <a:srgbClr val="C00000"/>
          </a:solid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Lustria"/>
              <a:buNone/>
            </a:pPr>
            <a:r>
              <a:rPr lang="en-US"/>
              <a:t>Data Insights</a:t>
            </a:r>
            <a:endParaRPr/>
          </a:p>
        </p:txBody>
      </p:sp>
      <p:pic>
        <p:nvPicPr>
          <p:cNvPr id="188" name="Google Shape;188;p24"/>
          <p:cNvPicPr preferRelativeResize="0"/>
          <p:nvPr/>
        </p:nvPicPr>
        <p:blipFill rotWithShape="1">
          <a:blip r:embed="rId3">
            <a:alphaModFix/>
          </a:blip>
          <a:srcRect b="0" l="0" r="0" t="0"/>
          <a:stretch/>
        </p:blipFill>
        <p:spPr>
          <a:xfrm>
            <a:off x="347539" y="200151"/>
            <a:ext cx="2658282" cy="636611"/>
          </a:xfrm>
          <a:prstGeom prst="rect">
            <a:avLst/>
          </a:prstGeom>
          <a:noFill/>
          <a:ln>
            <a:noFill/>
          </a:ln>
        </p:spPr>
      </p:pic>
      <p:pic>
        <p:nvPicPr>
          <p:cNvPr id="189" name="Google Shape;189;p24"/>
          <p:cNvPicPr preferRelativeResize="0"/>
          <p:nvPr/>
        </p:nvPicPr>
        <p:blipFill rotWithShape="1">
          <a:blip r:embed="rId4">
            <a:alphaModFix/>
          </a:blip>
          <a:srcRect b="33611" l="14575" r="60000" t="17206"/>
          <a:stretch/>
        </p:blipFill>
        <p:spPr>
          <a:xfrm>
            <a:off x="801202" y="1262821"/>
            <a:ext cx="3099713" cy="3372928"/>
          </a:xfrm>
          <a:prstGeom prst="rect">
            <a:avLst/>
          </a:prstGeom>
          <a:noFill/>
          <a:ln>
            <a:noFill/>
          </a:ln>
        </p:spPr>
      </p:pic>
      <p:pic>
        <p:nvPicPr>
          <p:cNvPr id="190" name="Google Shape;190;p24"/>
          <p:cNvPicPr preferRelativeResize="0"/>
          <p:nvPr/>
        </p:nvPicPr>
        <p:blipFill rotWithShape="1">
          <a:blip r:embed="rId5">
            <a:alphaModFix/>
          </a:blip>
          <a:srcRect b="40952" l="14825" r="34939" t="14887"/>
          <a:stretch/>
        </p:blipFill>
        <p:spPr>
          <a:xfrm>
            <a:off x="4485782" y="1483743"/>
            <a:ext cx="6814822" cy="3079631"/>
          </a:xfrm>
          <a:prstGeom prst="rect">
            <a:avLst/>
          </a:prstGeom>
          <a:noFill/>
          <a:ln>
            <a:noFill/>
          </a:ln>
        </p:spPr>
      </p:pic>
      <p:sp>
        <p:nvSpPr>
          <p:cNvPr id="191" name="Google Shape;191;p24"/>
          <p:cNvSpPr/>
          <p:nvPr/>
        </p:nvSpPr>
        <p:spPr>
          <a:xfrm>
            <a:off x="508958" y="4925683"/>
            <a:ext cx="11076318" cy="1492369"/>
          </a:xfrm>
          <a:prstGeom prst="roundRect">
            <a:avLst>
              <a:gd fmla="val 16667" name="adj"/>
            </a:avLst>
          </a:prstGeom>
          <a:solidFill>
            <a:srgbClr val="FF000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ustria"/>
                <a:ea typeface="Lustria"/>
                <a:cs typeface="Lustria"/>
                <a:sym typeface="Lustria"/>
              </a:rPr>
              <a:t>From these features the analysis is that most no. of cars are sold to first owners and the average selling price of test drive cars are high than other owners because they own high selling price cars. It is alse seen that Automatic cars have no CNG and LPG fuel type cars and the average selling price of manual cars are higher than automatic cars. In manual type cars people mostly prefer CNG cars whereas In automatic cars people mostly prefer electric cars.</a:t>
            </a:r>
            <a:endParaRPr sz="1800">
              <a:solidFill>
                <a:schemeClr val="lt1"/>
              </a:solidFill>
              <a:latin typeface="Lustria"/>
              <a:ea typeface="Lustria"/>
              <a:cs typeface="Lustria"/>
              <a:sym typeface="Lust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5"/>
          <p:cNvPicPr preferRelativeResize="0"/>
          <p:nvPr/>
        </p:nvPicPr>
        <p:blipFill rotWithShape="1">
          <a:blip r:embed="rId3">
            <a:alphaModFix/>
          </a:blip>
          <a:srcRect b="0" l="0" r="0" t="0"/>
          <a:stretch/>
        </p:blipFill>
        <p:spPr>
          <a:xfrm>
            <a:off x="347539" y="200151"/>
            <a:ext cx="2658282" cy="636611"/>
          </a:xfrm>
          <a:prstGeom prst="rect">
            <a:avLst/>
          </a:prstGeom>
          <a:noFill/>
          <a:ln>
            <a:noFill/>
          </a:ln>
        </p:spPr>
      </p:pic>
      <p:sp>
        <p:nvSpPr>
          <p:cNvPr id="197" name="Google Shape;197;p25"/>
          <p:cNvSpPr/>
          <p:nvPr/>
        </p:nvSpPr>
        <p:spPr>
          <a:xfrm>
            <a:off x="3881887" y="200151"/>
            <a:ext cx="4804913" cy="722875"/>
          </a:xfrm>
          <a:prstGeom prst="ellipse">
            <a:avLst/>
          </a:prstGeom>
          <a:solidFill>
            <a:srgbClr val="FFC00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Lustria"/>
                <a:ea typeface="Lustria"/>
                <a:cs typeface="Lustria"/>
                <a:sym typeface="Lustria"/>
              </a:rPr>
              <a:t>EDA Graphs</a:t>
            </a:r>
            <a:endParaRPr sz="3600">
              <a:solidFill>
                <a:schemeClr val="dk1"/>
              </a:solidFill>
              <a:latin typeface="Lustria"/>
              <a:ea typeface="Lustria"/>
              <a:cs typeface="Lustria"/>
              <a:sym typeface="Lustria"/>
            </a:endParaRPr>
          </a:p>
        </p:txBody>
      </p:sp>
      <p:sp>
        <p:nvSpPr>
          <p:cNvPr id="198" name="Google Shape;198;p25"/>
          <p:cNvSpPr txBox="1"/>
          <p:nvPr/>
        </p:nvSpPr>
        <p:spPr>
          <a:xfrm>
            <a:off x="459356" y="1014906"/>
            <a:ext cx="217457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FFC000"/>
                </a:solidFill>
                <a:latin typeface="Lustria"/>
                <a:ea typeface="Lustria"/>
                <a:cs typeface="Lustria"/>
                <a:sym typeface="Lustria"/>
              </a:rPr>
              <a:t># Importing Libraries</a:t>
            </a:r>
            <a:endParaRPr/>
          </a:p>
          <a:p>
            <a:pPr indent="0" lvl="0" marL="0" marR="0" rtl="0" algn="l">
              <a:spcBef>
                <a:spcPts val="0"/>
              </a:spcBef>
              <a:spcAft>
                <a:spcPts val="0"/>
              </a:spcAft>
              <a:buNone/>
            </a:pPr>
            <a:r>
              <a:rPr lang="en-US" sz="1000">
                <a:solidFill>
                  <a:srgbClr val="FFC000"/>
                </a:solidFill>
                <a:latin typeface="Lustria"/>
                <a:ea typeface="Lustria"/>
                <a:cs typeface="Lustria"/>
                <a:sym typeface="Lustria"/>
              </a:rPr>
              <a:t>import pandas as pd</a:t>
            </a:r>
            <a:endParaRPr/>
          </a:p>
          <a:p>
            <a:pPr indent="0" lvl="0" marL="0" marR="0" rtl="0" algn="l">
              <a:spcBef>
                <a:spcPts val="0"/>
              </a:spcBef>
              <a:spcAft>
                <a:spcPts val="0"/>
              </a:spcAft>
              <a:buNone/>
            </a:pPr>
            <a:r>
              <a:rPr lang="en-US" sz="1000">
                <a:solidFill>
                  <a:srgbClr val="FFC000"/>
                </a:solidFill>
                <a:latin typeface="Lustria"/>
                <a:ea typeface="Lustria"/>
                <a:cs typeface="Lustria"/>
                <a:sym typeface="Lustria"/>
              </a:rPr>
              <a:t>import matplotlib.pyplot as plt</a:t>
            </a:r>
            <a:endParaRPr/>
          </a:p>
          <a:p>
            <a:pPr indent="0" lvl="0" marL="0" marR="0" rtl="0" algn="l">
              <a:spcBef>
                <a:spcPts val="0"/>
              </a:spcBef>
              <a:spcAft>
                <a:spcPts val="0"/>
              </a:spcAft>
              <a:buNone/>
            </a:pPr>
            <a:r>
              <a:rPr lang="en-US" sz="1000">
                <a:solidFill>
                  <a:srgbClr val="FFC000"/>
                </a:solidFill>
                <a:latin typeface="Lustria"/>
                <a:ea typeface="Lustria"/>
                <a:cs typeface="Lustria"/>
                <a:sym typeface="Lustria"/>
              </a:rPr>
              <a:t>import seaborn as sns</a:t>
            </a:r>
            <a:endParaRPr/>
          </a:p>
          <a:p>
            <a:pPr indent="0" lvl="0" marL="0" marR="0" rtl="0" algn="l">
              <a:spcBef>
                <a:spcPts val="0"/>
              </a:spcBef>
              <a:spcAft>
                <a:spcPts val="0"/>
              </a:spcAft>
              <a:buNone/>
            </a:pPr>
            <a:r>
              <a:rPr lang="en-US" sz="1000">
                <a:solidFill>
                  <a:srgbClr val="FFC000"/>
                </a:solidFill>
                <a:latin typeface="Lustria"/>
                <a:ea typeface="Lustria"/>
                <a:cs typeface="Lustria"/>
                <a:sym typeface="Lustria"/>
              </a:rPr>
              <a:t>%matplotlib inline</a:t>
            </a:r>
            <a:endParaRPr/>
          </a:p>
          <a:p>
            <a:pPr indent="0" lvl="0" marL="0" marR="0" rtl="0" algn="l">
              <a:spcBef>
                <a:spcPts val="0"/>
              </a:spcBef>
              <a:spcAft>
                <a:spcPts val="0"/>
              </a:spcAft>
              <a:buNone/>
            </a:pPr>
            <a:r>
              <a:rPr lang="en-US" sz="1000">
                <a:solidFill>
                  <a:srgbClr val="FFC000"/>
                </a:solidFill>
                <a:latin typeface="Lustria"/>
                <a:ea typeface="Lustria"/>
                <a:cs typeface="Lustria"/>
                <a:sym typeface="Lustria"/>
              </a:rPr>
              <a:t>sns.set_style('darkgrid')</a:t>
            </a:r>
            <a:endParaRPr/>
          </a:p>
          <a:p>
            <a:pPr indent="0" lvl="0" marL="0" marR="0" rtl="0" algn="l">
              <a:spcBef>
                <a:spcPts val="0"/>
              </a:spcBef>
              <a:spcAft>
                <a:spcPts val="0"/>
              </a:spcAft>
              <a:buNone/>
            </a:pPr>
            <a:r>
              <a:t/>
            </a:r>
            <a:endParaRPr sz="1000">
              <a:solidFill>
                <a:srgbClr val="FFC000"/>
              </a:solidFill>
              <a:latin typeface="Lustria"/>
              <a:ea typeface="Lustria"/>
              <a:cs typeface="Lustria"/>
              <a:sym typeface="Lustria"/>
            </a:endParaRPr>
          </a:p>
          <a:p>
            <a:pPr indent="0" lvl="0" marL="0" marR="0" rtl="0" algn="l">
              <a:spcBef>
                <a:spcPts val="0"/>
              </a:spcBef>
              <a:spcAft>
                <a:spcPts val="0"/>
              </a:spcAft>
              <a:buNone/>
            </a:pPr>
            <a:r>
              <a:rPr lang="en-US" sz="1000">
                <a:solidFill>
                  <a:srgbClr val="FFC000"/>
                </a:solidFill>
                <a:latin typeface="Lustria"/>
                <a:ea typeface="Lustria"/>
                <a:cs typeface="Lustria"/>
                <a:sym typeface="Lustria"/>
              </a:rPr>
              <a:t>import warnings</a:t>
            </a:r>
            <a:endParaRPr/>
          </a:p>
          <a:p>
            <a:pPr indent="0" lvl="0" marL="0" marR="0" rtl="0" algn="l">
              <a:spcBef>
                <a:spcPts val="0"/>
              </a:spcBef>
              <a:spcAft>
                <a:spcPts val="0"/>
              </a:spcAft>
              <a:buNone/>
            </a:pPr>
            <a:r>
              <a:rPr lang="en-US" sz="1000">
                <a:solidFill>
                  <a:srgbClr val="FFC000"/>
                </a:solidFill>
                <a:latin typeface="Lustria"/>
                <a:ea typeface="Lustria"/>
                <a:cs typeface="Lustria"/>
                <a:sym typeface="Lustria"/>
              </a:rPr>
              <a:t>warnings.filterwarnings('ignore')</a:t>
            </a:r>
            <a:endParaRPr/>
          </a:p>
        </p:txBody>
      </p:sp>
      <p:pic>
        <p:nvPicPr>
          <p:cNvPr id="199" name="Google Shape;199;p25"/>
          <p:cNvPicPr preferRelativeResize="0"/>
          <p:nvPr/>
        </p:nvPicPr>
        <p:blipFill rotWithShape="1">
          <a:blip r:embed="rId4">
            <a:alphaModFix/>
          </a:blip>
          <a:srcRect b="0" l="0" r="0" t="0"/>
          <a:stretch/>
        </p:blipFill>
        <p:spPr>
          <a:xfrm>
            <a:off x="3605751" y="1209405"/>
            <a:ext cx="7806995" cy="2836384"/>
          </a:xfrm>
          <a:prstGeom prst="rect">
            <a:avLst/>
          </a:prstGeom>
          <a:noFill/>
          <a:ln>
            <a:noFill/>
          </a:ln>
        </p:spPr>
      </p:pic>
      <p:pic>
        <p:nvPicPr>
          <p:cNvPr id="200" name="Google Shape;200;p25"/>
          <p:cNvPicPr preferRelativeResize="0"/>
          <p:nvPr/>
        </p:nvPicPr>
        <p:blipFill rotWithShape="1">
          <a:blip r:embed="rId5">
            <a:alphaModFix/>
          </a:blip>
          <a:srcRect b="0" l="0" r="0" t="0"/>
          <a:stretch/>
        </p:blipFill>
        <p:spPr>
          <a:xfrm>
            <a:off x="103765" y="2670378"/>
            <a:ext cx="3186582" cy="3756211"/>
          </a:xfrm>
          <a:prstGeom prst="rect">
            <a:avLst/>
          </a:prstGeom>
          <a:noFill/>
          <a:ln>
            <a:noFill/>
          </a:ln>
        </p:spPr>
      </p:pic>
      <p:pic>
        <p:nvPicPr>
          <p:cNvPr id="201" name="Google Shape;201;p25"/>
          <p:cNvPicPr preferRelativeResize="0"/>
          <p:nvPr/>
        </p:nvPicPr>
        <p:blipFill rotWithShape="1">
          <a:blip r:embed="rId6">
            <a:alphaModFix/>
          </a:blip>
          <a:srcRect b="0" l="0" r="0" t="0"/>
          <a:stretch/>
        </p:blipFill>
        <p:spPr>
          <a:xfrm>
            <a:off x="3605751" y="4332168"/>
            <a:ext cx="8267631" cy="20944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6"/>
          <p:cNvPicPr preferRelativeResize="0"/>
          <p:nvPr/>
        </p:nvPicPr>
        <p:blipFill rotWithShape="1">
          <a:blip r:embed="rId3">
            <a:alphaModFix/>
          </a:blip>
          <a:srcRect b="0" l="0" r="0" t="0"/>
          <a:stretch/>
        </p:blipFill>
        <p:spPr>
          <a:xfrm>
            <a:off x="6254151" y="1104179"/>
            <a:ext cx="5771072" cy="5641677"/>
          </a:xfrm>
          <a:prstGeom prst="rect">
            <a:avLst/>
          </a:prstGeom>
          <a:noFill/>
          <a:ln>
            <a:noFill/>
          </a:ln>
        </p:spPr>
      </p:pic>
      <p:pic>
        <p:nvPicPr>
          <p:cNvPr id="207" name="Google Shape;207;p26"/>
          <p:cNvPicPr preferRelativeResize="0"/>
          <p:nvPr/>
        </p:nvPicPr>
        <p:blipFill rotWithShape="1">
          <a:blip r:embed="rId4">
            <a:alphaModFix/>
          </a:blip>
          <a:srcRect b="0" l="0" r="0" t="0"/>
          <a:stretch/>
        </p:blipFill>
        <p:spPr>
          <a:xfrm>
            <a:off x="104174" y="1104181"/>
            <a:ext cx="5991826" cy="5641676"/>
          </a:xfrm>
          <a:prstGeom prst="rect">
            <a:avLst/>
          </a:prstGeom>
          <a:noFill/>
          <a:ln>
            <a:noFill/>
          </a:ln>
        </p:spPr>
      </p:pic>
      <p:pic>
        <p:nvPicPr>
          <p:cNvPr id="208" name="Google Shape;208;p26"/>
          <p:cNvPicPr preferRelativeResize="0"/>
          <p:nvPr/>
        </p:nvPicPr>
        <p:blipFill rotWithShape="1">
          <a:blip r:embed="rId5">
            <a:alphaModFix/>
          </a:blip>
          <a:srcRect b="0" l="0" r="0" t="0"/>
          <a:stretch/>
        </p:blipFill>
        <p:spPr>
          <a:xfrm>
            <a:off x="235396" y="112143"/>
            <a:ext cx="2521478" cy="603849"/>
          </a:xfrm>
          <a:prstGeom prst="rect">
            <a:avLst/>
          </a:prstGeom>
          <a:noFill/>
          <a:ln>
            <a:noFill/>
          </a:ln>
        </p:spPr>
      </p:pic>
      <p:sp>
        <p:nvSpPr>
          <p:cNvPr id="209" name="Google Shape;209;p26"/>
          <p:cNvSpPr/>
          <p:nvPr/>
        </p:nvSpPr>
        <p:spPr>
          <a:xfrm>
            <a:off x="3891922" y="189781"/>
            <a:ext cx="4753211" cy="534837"/>
          </a:xfrm>
          <a:prstGeom prst="flowChartTerminator">
            <a:avLst/>
          </a:prstGeom>
          <a:solidFill>
            <a:srgbClr val="F0AD96"/>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Lustria"/>
                <a:ea typeface="Lustria"/>
                <a:cs typeface="Lustria"/>
                <a:sym typeface="Lustria"/>
              </a:rPr>
              <a:t>EDA Graphs</a:t>
            </a:r>
            <a:endParaRPr sz="2800">
              <a:solidFill>
                <a:schemeClr val="dk1"/>
              </a:solidFill>
              <a:latin typeface="Lustria"/>
              <a:ea typeface="Lustria"/>
              <a:cs typeface="Lustria"/>
              <a:sym typeface="Lust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7"/>
          <p:cNvPicPr preferRelativeResize="0"/>
          <p:nvPr/>
        </p:nvPicPr>
        <p:blipFill rotWithShape="1">
          <a:blip r:embed="rId3">
            <a:alphaModFix/>
          </a:blip>
          <a:srcRect b="0" l="0" r="0" t="0"/>
          <a:stretch/>
        </p:blipFill>
        <p:spPr>
          <a:xfrm>
            <a:off x="6426679" y="2656937"/>
            <a:ext cx="5572634" cy="4037162"/>
          </a:xfrm>
          <a:prstGeom prst="rect">
            <a:avLst/>
          </a:prstGeom>
          <a:noFill/>
          <a:ln>
            <a:noFill/>
          </a:ln>
        </p:spPr>
      </p:pic>
      <p:pic>
        <p:nvPicPr>
          <p:cNvPr id="215" name="Google Shape;215;p27"/>
          <p:cNvPicPr preferRelativeResize="0"/>
          <p:nvPr/>
        </p:nvPicPr>
        <p:blipFill rotWithShape="1">
          <a:blip r:embed="rId4">
            <a:alphaModFix/>
          </a:blip>
          <a:srcRect b="0" l="0" r="0" t="0"/>
          <a:stretch/>
        </p:blipFill>
        <p:spPr>
          <a:xfrm>
            <a:off x="108387" y="2631055"/>
            <a:ext cx="5987613" cy="4063043"/>
          </a:xfrm>
          <a:prstGeom prst="rect">
            <a:avLst/>
          </a:prstGeom>
          <a:noFill/>
          <a:ln>
            <a:noFill/>
          </a:ln>
        </p:spPr>
      </p:pic>
      <p:pic>
        <p:nvPicPr>
          <p:cNvPr id="216" name="Google Shape;216;p27"/>
          <p:cNvPicPr preferRelativeResize="0"/>
          <p:nvPr/>
        </p:nvPicPr>
        <p:blipFill rotWithShape="1">
          <a:blip r:embed="rId5">
            <a:alphaModFix/>
          </a:blip>
          <a:srcRect b="0" l="0" r="0" t="0"/>
          <a:stretch/>
        </p:blipFill>
        <p:spPr>
          <a:xfrm>
            <a:off x="6096000" y="163902"/>
            <a:ext cx="5454770" cy="1949989"/>
          </a:xfrm>
          <a:prstGeom prst="rect">
            <a:avLst/>
          </a:prstGeom>
          <a:noFill/>
          <a:ln>
            <a:noFill/>
          </a:ln>
        </p:spPr>
      </p:pic>
      <p:pic>
        <p:nvPicPr>
          <p:cNvPr id="217" name="Google Shape;217;p27"/>
          <p:cNvPicPr preferRelativeResize="0"/>
          <p:nvPr/>
        </p:nvPicPr>
        <p:blipFill rotWithShape="1">
          <a:blip r:embed="rId6">
            <a:alphaModFix/>
          </a:blip>
          <a:srcRect b="0" l="0" r="0" t="0"/>
          <a:stretch/>
        </p:blipFill>
        <p:spPr>
          <a:xfrm>
            <a:off x="235396" y="112143"/>
            <a:ext cx="2521478" cy="603849"/>
          </a:xfrm>
          <a:prstGeom prst="rect">
            <a:avLst/>
          </a:prstGeom>
          <a:noFill/>
          <a:ln>
            <a:noFill/>
          </a:ln>
        </p:spPr>
      </p:pic>
      <p:sp>
        <p:nvSpPr>
          <p:cNvPr id="218" name="Google Shape;218;p27"/>
          <p:cNvSpPr/>
          <p:nvPr/>
        </p:nvSpPr>
        <p:spPr>
          <a:xfrm>
            <a:off x="146320" y="1104180"/>
            <a:ext cx="4718649" cy="1138687"/>
          </a:xfrm>
          <a:prstGeom prst="flowChartAlternateProcess">
            <a:avLst/>
          </a:prstGeom>
          <a:solidFill>
            <a:schemeClr val="lt2"/>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chemeClr val="dk1"/>
                </a:solidFill>
                <a:latin typeface="Lustria"/>
                <a:ea typeface="Lustria"/>
                <a:cs typeface="Lustria"/>
                <a:sym typeface="Lustria"/>
              </a:rPr>
              <a:t>EDA Graphs</a:t>
            </a:r>
            <a:endParaRPr sz="4800">
              <a:solidFill>
                <a:schemeClr val="dk1"/>
              </a:solidFill>
              <a:latin typeface="Lustria"/>
              <a:ea typeface="Lustria"/>
              <a:cs typeface="Lustria"/>
              <a:sym typeface="Lustria"/>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